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61" r:id="rId3"/>
    <p:sldId id="262" r:id="rId4"/>
    <p:sldId id="259" r:id="rId5"/>
    <p:sldId id="263" r:id="rId6"/>
    <p:sldId id="257" r:id="rId7"/>
    <p:sldId id="304" r:id="rId8"/>
    <p:sldId id="267" r:id="rId9"/>
    <p:sldId id="258" r:id="rId10"/>
    <p:sldId id="271" r:id="rId11"/>
    <p:sldId id="273" r:id="rId12"/>
    <p:sldId id="274" r:id="rId13"/>
    <p:sldId id="278" r:id="rId14"/>
    <p:sldId id="275" r:id="rId15"/>
    <p:sldId id="277" r:id="rId16"/>
    <p:sldId id="280" r:id="rId17"/>
    <p:sldId id="281" r:id="rId18"/>
    <p:sldId id="306" r:id="rId19"/>
    <p:sldId id="336" r:id="rId20"/>
    <p:sldId id="333" r:id="rId21"/>
    <p:sldId id="334" r:id="rId22"/>
    <p:sldId id="285" r:id="rId23"/>
    <p:sldId id="326" r:id="rId24"/>
    <p:sldId id="331" r:id="rId25"/>
    <p:sldId id="332" r:id="rId26"/>
    <p:sldId id="330" r:id="rId27"/>
    <p:sldId id="329" r:id="rId28"/>
    <p:sldId id="335" r:id="rId29"/>
    <p:sldId id="337" r:id="rId30"/>
    <p:sldId id="338" r:id="rId31"/>
    <p:sldId id="321" r:id="rId32"/>
    <p:sldId id="305" r:id="rId33"/>
    <p:sldId id="27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4D30AF-32EA-48DD-82E8-82B2C6D4DE09}" v="18" dt="2025-08-19T23:45:26.7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6"/>
    <p:restoredTop sz="94682"/>
  </p:normalViewPr>
  <p:slideViewPr>
    <p:cSldViewPr snapToGrid="0">
      <p:cViewPr varScale="1">
        <p:scale>
          <a:sx n="70" d="100"/>
          <a:sy n="70" d="100"/>
        </p:scale>
        <p:origin x="6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58FB7F-7BA3-4012-8ED8-F1A7C23905E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A04AF1-7E18-4EB1-9C1D-DD457BD292D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Lead poisoning</a:t>
          </a:r>
        </a:p>
      </dgm:t>
    </dgm:pt>
    <dgm:pt modelId="{2EB62595-CCF4-4A2E-A303-72862949A5D6}" type="parTrans" cxnId="{AC0FCDC4-25D8-4F0F-B2C4-98D4ED89C435}">
      <dgm:prSet/>
      <dgm:spPr/>
      <dgm:t>
        <a:bodyPr/>
        <a:lstStyle/>
        <a:p>
          <a:endParaRPr lang="en-US"/>
        </a:p>
      </dgm:t>
    </dgm:pt>
    <dgm:pt modelId="{E824A9D6-97EA-409A-9A19-080595D12A26}" type="sibTrans" cxnId="{AC0FCDC4-25D8-4F0F-B2C4-98D4ED89C435}">
      <dgm:prSet/>
      <dgm:spPr/>
      <dgm:t>
        <a:bodyPr/>
        <a:lstStyle/>
        <a:p>
          <a:endParaRPr lang="en-US"/>
        </a:p>
      </dgm:t>
    </dgm:pt>
    <dgm:pt modelId="{D1D438AA-FB17-4FCD-843F-A329195C6B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Safe sleep</a:t>
          </a:r>
        </a:p>
      </dgm:t>
    </dgm:pt>
    <dgm:pt modelId="{7A9B3F13-8D81-40E3-8C32-E38F8B0D400A}" type="parTrans" cxnId="{78E2D93F-3A56-44CC-B994-86B7A30B712A}">
      <dgm:prSet/>
      <dgm:spPr/>
      <dgm:t>
        <a:bodyPr/>
        <a:lstStyle/>
        <a:p>
          <a:endParaRPr lang="en-US"/>
        </a:p>
      </dgm:t>
    </dgm:pt>
    <dgm:pt modelId="{460548DA-BB38-4848-AFC5-AB025E472384}" type="sibTrans" cxnId="{78E2D93F-3A56-44CC-B994-86B7A30B712A}">
      <dgm:prSet/>
      <dgm:spPr/>
      <dgm:t>
        <a:bodyPr/>
        <a:lstStyle/>
        <a:p>
          <a:endParaRPr lang="en-US"/>
        </a:p>
      </dgm:t>
    </dgm:pt>
    <dgm:pt modelId="{EF5131A8-842E-41B8-9628-CC814BF1002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Sun Safety</a:t>
          </a:r>
        </a:p>
      </dgm:t>
    </dgm:pt>
    <dgm:pt modelId="{7126E6A9-C1F5-4D9A-BABE-FEC6489332F1}" type="parTrans" cxnId="{4EE2B821-2B8A-486F-A014-19CA9E4E1CE4}">
      <dgm:prSet/>
      <dgm:spPr/>
      <dgm:t>
        <a:bodyPr/>
        <a:lstStyle/>
        <a:p>
          <a:endParaRPr lang="en-US"/>
        </a:p>
      </dgm:t>
    </dgm:pt>
    <dgm:pt modelId="{CCDE37A2-110D-40B2-9ACA-46F003C75EB3}" type="sibTrans" cxnId="{4EE2B821-2B8A-486F-A014-19CA9E4E1CE4}">
      <dgm:prSet/>
      <dgm:spPr/>
      <dgm:t>
        <a:bodyPr/>
        <a:lstStyle/>
        <a:p>
          <a:endParaRPr lang="en-US"/>
        </a:p>
      </dgm:t>
    </dgm:pt>
    <dgm:pt modelId="{159266C2-4A1A-4DC5-BDBB-30179630719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Fluoride </a:t>
          </a:r>
        </a:p>
      </dgm:t>
    </dgm:pt>
    <dgm:pt modelId="{24F6178F-C103-4082-A69D-33F61579A6F2}" type="parTrans" cxnId="{96229EAF-833D-4E34-A1B7-01C869C966C9}">
      <dgm:prSet/>
      <dgm:spPr/>
      <dgm:t>
        <a:bodyPr/>
        <a:lstStyle/>
        <a:p>
          <a:endParaRPr lang="en-US"/>
        </a:p>
      </dgm:t>
    </dgm:pt>
    <dgm:pt modelId="{1C8B9D35-F86F-43C8-B947-A8734D2C0489}" type="sibTrans" cxnId="{96229EAF-833D-4E34-A1B7-01C869C966C9}">
      <dgm:prSet/>
      <dgm:spPr/>
      <dgm:t>
        <a:bodyPr/>
        <a:lstStyle/>
        <a:p>
          <a:endParaRPr lang="en-US"/>
        </a:p>
      </dgm:t>
    </dgm:pt>
    <dgm:pt modelId="{047B6B60-7BEF-414A-B8F2-14D180C9A6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Poisoning </a:t>
          </a:r>
        </a:p>
      </dgm:t>
    </dgm:pt>
    <dgm:pt modelId="{53429923-628B-481F-92A3-96701B5B110B}" type="parTrans" cxnId="{82C85888-F00F-45D8-9159-378A8209A456}">
      <dgm:prSet/>
      <dgm:spPr/>
      <dgm:t>
        <a:bodyPr/>
        <a:lstStyle/>
        <a:p>
          <a:endParaRPr lang="en-US"/>
        </a:p>
      </dgm:t>
    </dgm:pt>
    <dgm:pt modelId="{74EC6E1F-1F0A-4E8B-ABC4-7BCCB5060CE6}" type="sibTrans" cxnId="{82C85888-F00F-45D8-9159-378A8209A456}">
      <dgm:prSet/>
      <dgm:spPr/>
      <dgm:t>
        <a:bodyPr/>
        <a:lstStyle/>
        <a:p>
          <a:endParaRPr lang="en-US"/>
        </a:p>
      </dgm:t>
    </dgm:pt>
    <dgm:pt modelId="{CC140D8D-B6F8-4EAB-AFE7-71CFBFAFB183}" type="pres">
      <dgm:prSet presAssocID="{E258FB7F-7BA3-4012-8ED8-F1A7C23905E8}" presName="root" presStyleCnt="0">
        <dgm:presLayoutVars>
          <dgm:dir/>
          <dgm:resizeHandles val="exact"/>
        </dgm:presLayoutVars>
      </dgm:prSet>
      <dgm:spPr/>
    </dgm:pt>
    <dgm:pt modelId="{FAD75322-6876-4C85-8E98-B7839C2CB159}" type="pres">
      <dgm:prSet presAssocID="{94A04AF1-7E18-4EB1-9C1D-DD457BD292DE}" presName="compNode" presStyleCnt="0"/>
      <dgm:spPr/>
    </dgm:pt>
    <dgm:pt modelId="{4106980F-6B97-42AA-B5FC-7CC54FF5EFF1}" type="pres">
      <dgm:prSet presAssocID="{94A04AF1-7E18-4EB1-9C1D-DD457BD292DE}" presName="bgRect" presStyleLbl="bgShp" presStyleIdx="0" presStyleCnt="5"/>
      <dgm:spPr/>
    </dgm:pt>
    <dgm:pt modelId="{CEB1285B-D4D1-4BCD-AA55-AED5FE10FD35}" type="pres">
      <dgm:prSet presAssocID="{94A04AF1-7E18-4EB1-9C1D-DD457BD292D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9E8248D9-9B40-4EE2-941A-BEDB8E545C86}" type="pres">
      <dgm:prSet presAssocID="{94A04AF1-7E18-4EB1-9C1D-DD457BD292DE}" presName="spaceRect" presStyleCnt="0"/>
      <dgm:spPr/>
    </dgm:pt>
    <dgm:pt modelId="{7146575A-8CEF-490C-8F7A-D70E378A218C}" type="pres">
      <dgm:prSet presAssocID="{94A04AF1-7E18-4EB1-9C1D-DD457BD292DE}" presName="parTx" presStyleLbl="revTx" presStyleIdx="0" presStyleCnt="5">
        <dgm:presLayoutVars>
          <dgm:chMax val="0"/>
          <dgm:chPref val="0"/>
        </dgm:presLayoutVars>
      </dgm:prSet>
      <dgm:spPr/>
    </dgm:pt>
    <dgm:pt modelId="{091F3CA9-B6DE-4577-9865-761948D7E52E}" type="pres">
      <dgm:prSet presAssocID="{E824A9D6-97EA-409A-9A19-080595D12A26}" presName="sibTrans" presStyleCnt="0"/>
      <dgm:spPr/>
    </dgm:pt>
    <dgm:pt modelId="{9E513616-4DD8-43A8-BDA4-CB772A2DB915}" type="pres">
      <dgm:prSet presAssocID="{D1D438AA-FB17-4FCD-843F-A329195C6B32}" presName="compNode" presStyleCnt="0"/>
      <dgm:spPr/>
    </dgm:pt>
    <dgm:pt modelId="{805240A5-2F19-4873-8A0C-B5555B470BE2}" type="pres">
      <dgm:prSet presAssocID="{D1D438AA-FB17-4FCD-843F-A329195C6B32}" presName="bgRect" presStyleLbl="bgShp" presStyleIdx="1" presStyleCnt="5"/>
      <dgm:spPr/>
    </dgm:pt>
    <dgm:pt modelId="{B31456D8-AFE7-425E-8024-16D7885EA50D}" type="pres">
      <dgm:prSet presAssocID="{D1D438AA-FB17-4FCD-843F-A329195C6B3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leep"/>
        </a:ext>
      </dgm:extLst>
    </dgm:pt>
    <dgm:pt modelId="{B9005512-E8FB-46E9-AD40-B2B9F0B017B3}" type="pres">
      <dgm:prSet presAssocID="{D1D438AA-FB17-4FCD-843F-A329195C6B32}" presName="spaceRect" presStyleCnt="0"/>
      <dgm:spPr/>
    </dgm:pt>
    <dgm:pt modelId="{06AD7DB0-1D4A-4987-9CAA-151B96A37A9E}" type="pres">
      <dgm:prSet presAssocID="{D1D438AA-FB17-4FCD-843F-A329195C6B32}" presName="parTx" presStyleLbl="revTx" presStyleIdx="1" presStyleCnt="5">
        <dgm:presLayoutVars>
          <dgm:chMax val="0"/>
          <dgm:chPref val="0"/>
        </dgm:presLayoutVars>
      </dgm:prSet>
      <dgm:spPr/>
    </dgm:pt>
    <dgm:pt modelId="{A2892E98-3EA9-4FA8-9B47-A0F16D10F666}" type="pres">
      <dgm:prSet presAssocID="{460548DA-BB38-4848-AFC5-AB025E472384}" presName="sibTrans" presStyleCnt="0"/>
      <dgm:spPr/>
    </dgm:pt>
    <dgm:pt modelId="{01DBEAC5-45F1-4A92-AA2D-1976A1373162}" type="pres">
      <dgm:prSet presAssocID="{EF5131A8-842E-41B8-9628-CC814BF1002A}" presName="compNode" presStyleCnt="0"/>
      <dgm:spPr/>
    </dgm:pt>
    <dgm:pt modelId="{70A1DC1E-12D0-42DF-BBC8-7E53FB5545F2}" type="pres">
      <dgm:prSet presAssocID="{EF5131A8-842E-41B8-9628-CC814BF1002A}" presName="bgRect" presStyleLbl="bgShp" presStyleIdx="2" presStyleCnt="5"/>
      <dgm:spPr/>
    </dgm:pt>
    <dgm:pt modelId="{9B5C195A-FD5A-4FC0-A6DE-CC9F3F8949E8}" type="pres">
      <dgm:prSet presAssocID="{EF5131A8-842E-41B8-9628-CC814BF1002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B639071E-EC25-4CE1-99F7-87452264EAB3}" type="pres">
      <dgm:prSet presAssocID="{EF5131A8-842E-41B8-9628-CC814BF1002A}" presName="spaceRect" presStyleCnt="0"/>
      <dgm:spPr/>
    </dgm:pt>
    <dgm:pt modelId="{31D32825-960B-4CD6-BCD6-6008FCA04C0B}" type="pres">
      <dgm:prSet presAssocID="{EF5131A8-842E-41B8-9628-CC814BF1002A}" presName="parTx" presStyleLbl="revTx" presStyleIdx="2" presStyleCnt="5">
        <dgm:presLayoutVars>
          <dgm:chMax val="0"/>
          <dgm:chPref val="0"/>
        </dgm:presLayoutVars>
      </dgm:prSet>
      <dgm:spPr/>
    </dgm:pt>
    <dgm:pt modelId="{ED49E20E-350F-4F76-8C48-8F4065F9BFCC}" type="pres">
      <dgm:prSet presAssocID="{CCDE37A2-110D-40B2-9ACA-46F003C75EB3}" presName="sibTrans" presStyleCnt="0"/>
      <dgm:spPr/>
    </dgm:pt>
    <dgm:pt modelId="{6D821704-8FF9-43F3-8C9C-92F9324BE1BE}" type="pres">
      <dgm:prSet presAssocID="{159266C2-4A1A-4DC5-BDBB-301796307195}" presName="compNode" presStyleCnt="0"/>
      <dgm:spPr/>
    </dgm:pt>
    <dgm:pt modelId="{3E59918D-ECD7-46B6-AEA5-B1B4022DE676}" type="pres">
      <dgm:prSet presAssocID="{159266C2-4A1A-4DC5-BDBB-301796307195}" presName="bgRect" presStyleLbl="bgShp" presStyleIdx="3" presStyleCnt="5"/>
      <dgm:spPr/>
    </dgm:pt>
    <dgm:pt modelId="{1DC6ED42-CE74-4065-AF79-D67C2DBEBD5C}" type="pres">
      <dgm:prSet presAssocID="{159266C2-4A1A-4DC5-BDBB-30179630719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3F4BA3CA-4185-4EB1-BCE1-D2AE18FCD27A}" type="pres">
      <dgm:prSet presAssocID="{159266C2-4A1A-4DC5-BDBB-301796307195}" presName="spaceRect" presStyleCnt="0"/>
      <dgm:spPr/>
    </dgm:pt>
    <dgm:pt modelId="{26527164-DC0A-4D8D-82B6-AD3DB549E7C7}" type="pres">
      <dgm:prSet presAssocID="{159266C2-4A1A-4DC5-BDBB-301796307195}" presName="parTx" presStyleLbl="revTx" presStyleIdx="3" presStyleCnt="5">
        <dgm:presLayoutVars>
          <dgm:chMax val="0"/>
          <dgm:chPref val="0"/>
        </dgm:presLayoutVars>
      </dgm:prSet>
      <dgm:spPr/>
    </dgm:pt>
    <dgm:pt modelId="{30A25163-C322-4518-9C7C-FC3936E00337}" type="pres">
      <dgm:prSet presAssocID="{1C8B9D35-F86F-43C8-B947-A8734D2C0489}" presName="sibTrans" presStyleCnt="0"/>
      <dgm:spPr/>
    </dgm:pt>
    <dgm:pt modelId="{41414217-5B1C-46CA-9C21-23949DA56AAE}" type="pres">
      <dgm:prSet presAssocID="{047B6B60-7BEF-414A-B8F2-14D180C9A632}" presName="compNode" presStyleCnt="0"/>
      <dgm:spPr/>
    </dgm:pt>
    <dgm:pt modelId="{75A4DCBA-DC18-4640-8801-21836A738105}" type="pres">
      <dgm:prSet presAssocID="{047B6B60-7BEF-414A-B8F2-14D180C9A632}" presName="bgRect" presStyleLbl="bgShp" presStyleIdx="4" presStyleCnt="5"/>
      <dgm:spPr/>
    </dgm:pt>
    <dgm:pt modelId="{C8937DBB-B433-414B-98EF-40182FD5681D}" type="pres">
      <dgm:prSet presAssocID="{047B6B60-7BEF-414A-B8F2-14D180C9A632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dioactive"/>
        </a:ext>
      </dgm:extLst>
    </dgm:pt>
    <dgm:pt modelId="{4A98F5BC-CF2D-4F53-A500-4A868C189454}" type="pres">
      <dgm:prSet presAssocID="{047B6B60-7BEF-414A-B8F2-14D180C9A632}" presName="spaceRect" presStyleCnt="0"/>
      <dgm:spPr/>
    </dgm:pt>
    <dgm:pt modelId="{5513E856-D825-462C-9C1E-C088CD9491C2}" type="pres">
      <dgm:prSet presAssocID="{047B6B60-7BEF-414A-B8F2-14D180C9A632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B5628818-3C5A-44F9-A4C9-867DF6004CCC}" type="presOf" srcId="{047B6B60-7BEF-414A-B8F2-14D180C9A632}" destId="{5513E856-D825-462C-9C1E-C088CD9491C2}" srcOrd="0" destOrd="0" presId="urn:microsoft.com/office/officeart/2018/2/layout/IconVerticalSolidList"/>
    <dgm:cxn modelId="{25ADFE18-4EF3-4637-9E7F-0F387E419B14}" type="presOf" srcId="{E258FB7F-7BA3-4012-8ED8-F1A7C23905E8}" destId="{CC140D8D-B6F8-4EAB-AFE7-71CFBFAFB183}" srcOrd="0" destOrd="0" presId="urn:microsoft.com/office/officeart/2018/2/layout/IconVerticalSolidList"/>
    <dgm:cxn modelId="{4EE2B821-2B8A-486F-A014-19CA9E4E1CE4}" srcId="{E258FB7F-7BA3-4012-8ED8-F1A7C23905E8}" destId="{EF5131A8-842E-41B8-9628-CC814BF1002A}" srcOrd="2" destOrd="0" parTransId="{7126E6A9-C1F5-4D9A-BABE-FEC6489332F1}" sibTransId="{CCDE37A2-110D-40B2-9ACA-46F003C75EB3}"/>
    <dgm:cxn modelId="{78E2D93F-3A56-44CC-B994-86B7A30B712A}" srcId="{E258FB7F-7BA3-4012-8ED8-F1A7C23905E8}" destId="{D1D438AA-FB17-4FCD-843F-A329195C6B32}" srcOrd="1" destOrd="0" parTransId="{7A9B3F13-8D81-40E3-8C32-E38F8B0D400A}" sibTransId="{460548DA-BB38-4848-AFC5-AB025E472384}"/>
    <dgm:cxn modelId="{82C85888-F00F-45D8-9159-378A8209A456}" srcId="{E258FB7F-7BA3-4012-8ED8-F1A7C23905E8}" destId="{047B6B60-7BEF-414A-B8F2-14D180C9A632}" srcOrd="4" destOrd="0" parTransId="{53429923-628B-481F-92A3-96701B5B110B}" sibTransId="{74EC6E1F-1F0A-4E8B-ABC4-7BCCB5060CE6}"/>
    <dgm:cxn modelId="{4C3D819E-001C-40D8-9795-D897B1C349BB}" type="presOf" srcId="{94A04AF1-7E18-4EB1-9C1D-DD457BD292DE}" destId="{7146575A-8CEF-490C-8F7A-D70E378A218C}" srcOrd="0" destOrd="0" presId="urn:microsoft.com/office/officeart/2018/2/layout/IconVerticalSolidList"/>
    <dgm:cxn modelId="{96229EAF-833D-4E34-A1B7-01C869C966C9}" srcId="{E258FB7F-7BA3-4012-8ED8-F1A7C23905E8}" destId="{159266C2-4A1A-4DC5-BDBB-301796307195}" srcOrd="3" destOrd="0" parTransId="{24F6178F-C103-4082-A69D-33F61579A6F2}" sibTransId="{1C8B9D35-F86F-43C8-B947-A8734D2C0489}"/>
    <dgm:cxn modelId="{AC0FCDC4-25D8-4F0F-B2C4-98D4ED89C435}" srcId="{E258FB7F-7BA3-4012-8ED8-F1A7C23905E8}" destId="{94A04AF1-7E18-4EB1-9C1D-DD457BD292DE}" srcOrd="0" destOrd="0" parTransId="{2EB62595-CCF4-4A2E-A303-72862949A5D6}" sibTransId="{E824A9D6-97EA-409A-9A19-080595D12A26}"/>
    <dgm:cxn modelId="{EA647FCC-F7DE-4BAE-96C0-2023C05D86F3}" type="presOf" srcId="{D1D438AA-FB17-4FCD-843F-A329195C6B32}" destId="{06AD7DB0-1D4A-4987-9CAA-151B96A37A9E}" srcOrd="0" destOrd="0" presId="urn:microsoft.com/office/officeart/2018/2/layout/IconVerticalSolidList"/>
    <dgm:cxn modelId="{51B0B1DA-7AA1-40D3-933B-713ABF8DAC79}" type="presOf" srcId="{EF5131A8-842E-41B8-9628-CC814BF1002A}" destId="{31D32825-960B-4CD6-BCD6-6008FCA04C0B}" srcOrd="0" destOrd="0" presId="urn:microsoft.com/office/officeart/2018/2/layout/IconVerticalSolidList"/>
    <dgm:cxn modelId="{4011CEDD-DDA4-45BE-9F4E-191986B7F970}" type="presOf" srcId="{159266C2-4A1A-4DC5-BDBB-301796307195}" destId="{26527164-DC0A-4D8D-82B6-AD3DB549E7C7}" srcOrd="0" destOrd="0" presId="urn:microsoft.com/office/officeart/2018/2/layout/IconVerticalSolidList"/>
    <dgm:cxn modelId="{156E6957-D87E-4698-9E94-B03BA6D52165}" type="presParOf" srcId="{CC140D8D-B6F8-4EAB-AFE7-71CFBFAFB183}" destId="{FAD75322-6876-4C85-8E98-B7839C2CB159}" srcOrd="0" destOrd="0" presId="urn:microsoft.com/office/officeart/2018/2/layout/IconVerticalSolidList"/>
    <dgm:cxn modelId="{ED11CE66-C27A-4347-A80E-E96FB7913ABB}" type="presParOf" srcId="{FAD75322-6876-4C85-8E98-B7839C2CB159}" destId="{4106980F-6B97-42AA-B5FC-7CC54FF5EFF1}" srcOrd="0" destOrd="0" presId="urn:microsoft.com/office/officeart/2018/2/layout/IconVerticalSolidList"/>
    <dgm:cxn modelId="{53502603-11AE-4899-8280-6A326F05D5D0}" type="presParOf" srcId="{FAD75322-6876-4C85-8E98-B7839C2CB159}" destId="{CEB1285B-D4D1-4BCD-AA55-AED5FE10FD35}" srcOrd="1" destOrd="0" presId="urn:microsoft.com/office/officeart/2018/2/layout/IconVerticalSolidList"/>
    <dgm:cxn modelId="{44EDE1BB-B845-46FA-9769-CC415752ED90}" type="presParOf" srcId="{FAD75322-6876-4C85-8E98-B7839C2CB159}" destId="{9E8248D9-9B40-4EE2-941A-BEDB8E545C86}" srcOrd="2" destOrd="0" presId="urn:microsoft.com/office/officeart/2018/2/layout/IconVerticalSolidList"/>
    <dgm:cxn modelId="{F9941757-4264-4547-8128-A430658AC7EE}" type="presParOf" srcId="{FAD75322-6876-4C85-8E98-B7839C2CB159}" destId="{7146575A-8CEF-490C-8F7A-D70E378A218C}" srcOrd="3" destOrd="0" presId="urn:microsoft.com/office/officeart/2018/2/layout/IconVerticalSolidList"/>
    <dgm:cxn modelId="{C88DFC3E-C2E9-4C47-978E-A6A7B3151398}" type="presParOf" srcId="{CC140D8D-B6F8-4EAB-AFE7-71CFBFAFB183}" destId="{091F3CA9-B6DE-4577-9865-761948D7E52E}" srcOrd="1" destOrd="0" presId="urn:microsoft.com/office/officeart/2018/2/layout/IconVerticalSolidList"/>
    <dgm:cxn modelId="{4AABB82B-954B-4CD9-B14D-680A90C5B8B2}" type="presParOf" srcId="{CC140D8D-B6F8-4EAB-AFE7-71CFBFAFB183}" destId="{9E513616-4DD8-43A8-BDA4-CB772A2DB915}" srcOrd="2" destOrd="0" presId="urn:microsoft.com/office/officeart/2018/2/layout/IconVerticalSolidList"/>
    <dgm:cxn modelId="{A1E07E50-E025-4DCB-9D7E-D066E12B6B09}" type="presParOf" srcId="{9E513616-4DD8-43A8-BDA4-CB772A2DB915}" destId="{805240A5-2F19-4873-8A0C-B5555B470BE2}" srcOrd="0" destOrd="0" presId="urn:microsoft.com/office/officeart/2018/2/layout/IconVerticalSolidList"/>
    <dgm:cxn modelId="{C73A972D-30F2-43C0-A783-D85E69F7F3EE}" type="presParOf" srcId="{9E513616-4DD8-43A8-BDA4-CB772A2DB915}" destId="{B31456D8-AFE7-425E-8024-16D7885EA50D}" srcOrd="1" destOrd="0" presId="urn:microsoft.com/office/officeart/2018/2/layout/IconVerticalSolidList"/>
    <dgm:cxn modelId="{17F362C0-992A-4080-8FE0-D3A9A2D33C0E}" type="presParOf" srcId="{9E513616-4DD8-43A8-BDA4-CB772A2DB915}" destId="{B9005512-E8FB-46E9-AD40-B2B9F0B017B3}" srcOrd="2" destOrd="0" presId="urn:microsoft.com/office/officeart/2018/2/layout/IconVerticalSolidList"/>
    <dgm:cxn modelId="{66ABD761-1425-4BF6-9FD8-BB98AD49FBB0}" type="presParOf" srcId="{9E513616-4DD8-43A8-BDA4-CB772A2DB915}" destId="{06AD7DB0-1D4A-4987-9CAA-151B96A37A9E}" srcOrd="3" destOrd="0" presId="urn:microsoft.com/office/officeart/2018/2/layout/IconVerticalSolidList"/>
    <dgm:cxn modelId="{0C4A7A15-52FB-4BB9-BC00-3D04D8D2A0E4}" type="presParOf" srcId="{CC140D8D-B6F8-4EAB-AFE7-71CFBFAFB183}" destId="{A2892E98-3EA9-4FA8-9B47-A0F16D10F666}" srcOrd="3" destOrd="0" presId="urn:microsoft.com/office/officeart/2018/2/layout/IconVerticalSolidList"/>
    <dgm:cxn modelId="{4701B4FD-BF19-4A9D-B27A-31C8A40B98A8}" type="presParOf" srcId="{CC140D8D-B6F8-4EAB-AFE7-71CFBFAFB183}" destId="{01DBEAC5-45F1-4A92-AA2D-1976A1373162}" srcOrd="4" destOrd="0" presId="urn:microsoft.com/office/officeart/2018/2/layout/IconVerticalSolidList"/>
    <dgm:cxn modelId="{18344BF2-5952-4910-90E9-5B4618173A3D}" type="presParOf" srcId="{01DBEAC5-45F1-4A92-AA2D-1976A1373162}" destId="{70A1DC1E-12D0-42DF-BBC8-7E53FB5545F2}" srcOrd="0" destOrd="0" presId="urn:microsoft.com/office/officeart/2018/2/layout/IconVerticalSolidList"/>
    <dgm:cxn modelId="{FC315C36-321E-430C-9A92-A5D44676490F}" type="presParOf" srcId="{01DBEAC5-45F1-4A92-AA2D-1976A1373162}" destId="{9B5C195A-FD5A-4FC0-A6DE-CC9F3F8949E8}" srcOrd="1" destOrd="0" presId="urn:microsoft.com/office/officeart/2018/2/layout/IconVerticalSolidList"/>
    <dgm:cxn modelId="{393A6617-1946-48D5-ACF4-356895E352A7}" type="presParOf" srcId="{01DBEAC5-45F1-4A92-AA2D-1976A1373162}" destId="{B639071E-EC25-4CE1-99F7-87452264EAB3}" srcOrd="2" destOrd="0" presId="urn:microsoft.com/office/officeart/2018/2/layout/IconVerticalSolidList"/>
    <dgm:cxn modelId="{03B8A87B-B1E6-434D-9A7A-1A346C77CF6C}" type="presParOf" srcId="{01DBEAC5-45F1-4A92-AA2D-1976A1373162}" destId="{31D32825-960B-4CD6-BCD6-6008FCA04C0B}" srcOrd="3" destOrd="0" presId="urn:microsoft.com/office/officeart/2018/2/layout/IconVerticalSolidList"/>
    <dgm:cxn modelId="{15276BD1-27F3-44F7-ACBF-DE97AFEE1EE9}" type="presParOf" srcId="{CC140D8D-B6F8-4EAB-AFE7-71CFBFAFB183}" destId="{ED49E20E-350F-4F76-8C48-8F4065F9BFCC}" srcOrd="5" destOrd="0" presId="urn:microsoft.com/office/officeart/2018/2/layout/IconVerticalSolidList"/>
    <dgm:cxn modelId="{85367959-CA83-449A-8DB7-D33DAC949D50}" type="presParOf" srcId="{CC140D8D-B6F8-4EAB-AFE7-71CFBFAFB183}" destId="{6D821704-8FF9-43F3-8C9C-92F9324BE1BE}" srcOrd="6" destOrd="0" presId="urn:microsoft.com/office/officeart/2018/2/layout/IconVerticalSolidList"/>
    <dgm:cxn modelId="{D4D1DCDA-3EAA-4626-95BE-4C359613F1C4}" type="presParOf" srcId="{6D821704-8FF9-43F3-8C9C-92F9324BE1BE}" destId="{3E59918D-ECD7-46B6-AEA5-B1B4022DE676}" srcOrd="0" destOrd="0" presId="urn:microsoft.com/office/officeart/2018/2/layout/IconVerticalSolidList"/>
    <dgm:cxn modelId="{6C0BDE11-F1CD-4528-A3D0-5D5F10048DC4}" type="presParOf" srcId="{6D821704-8FF9-43F3-8C9C-92F9324BE1BE}" destId="{1DC6ED42-CE74-4065-AF79-D67C2DBEBD5C}" srcOrd="1" destOrd="0" presId="urn:microsoft.com/office/officeart/2018/2/layout/IconVerticalSolidList"/>
    <dgm:cxn modelId="{4CA22A56-894B-4163-B20F-30F1AEA66788}" type="presParOf" srcId="{6D821704-8FF9-43F3-8C9C-92F9324BE1BE}" destId="{3F4BA3CA-4185-4EB1-BCE1-D2AE18FCD27A}" srcOrd="2" destOrd="0" presId="urn:microsoft.com/office/officeart/2018/2/layout/IconVerticalSolidList"/>
    <dgm:cxn modelId="{08603549-EAB7-4466-BC31-03619BC2B266}" type="presParOf" srcId="{6D821704-8FF9-43F3-8C9C-92F9324BE1BE}" destId="{26527164-DC0A-4D8D-82B6-AD3DB549E7C7}" srcOrd="3" destOrd="0" presId="urn:microsoft.com/office/officeart/2018/2/layout/IconVerticalSolidList"/>
    <dgm:cxn modelId="{BF1948C9-E728-4800-AB0C-4B1A337976D0}" type="presParOf" srcId="{CC140D8D-B6F8-4EAB-AFE7-71CFBFAFB183}" destId="{30A25163-C322-4518-9C7C-FC3936E00337}" srcOrd="7" destOrd="0" presId="urn:microsoft.com/office/officeart/2018/2/layout/IconVerticalSolidList"/>
    <dgm:cxn modelId="{E6D0F4F3-2EF7-4CD6-A54A-171580D78332}" type="presParOf" srcId="{CC140D8D-B6F8-4EAB-AFE7-71CFBFAFB183}" destId="{41414217-5B1C-46CA-9C21-23949DA56AAE}" srcOrd="8" destOrd="0" presId="urn:microsoft.com/office/officeart/2018/2/layout/IconVerticalSolidList"/>
    <dgm:cxn modelId="{CF8C590F-A1B1-42C4-8AB4-EEE250A18A0F}" type="presParOf" srcId="{41414217-5B1C-46CA-9C21-23949DA56AAE}" destId="{75A4DCBA-DC18-4640-8801-21836A738105}" srcOrd="0" destOrd="0" presId="urn:microsoft.com/office/officeart/2018/2/layout/IconVerticalSolidList"/>
    <dgm:cxn modelId="{A061ACF0-E638-4A37-9540-6E91861497FF}" type="presParOf" srcId="{41414217-5B1C-46CA-9C21-23949DA56AAE}" destId="{C8937DBB-B433-414B-98EF-40182FD5681D}" srcOrd="1" destOrd="0" presId="urn:microsoft.com/office/officeart/2018/2/layout/IconVerticalSolidList"/>
    <dgm:cxn modelId="{49A43AA7-B459-451B-8367-64EE700665D7}" type="presParOf" srcId="{41414217-5B1C-46CA-9C21-23949DA56AAE}" destId="{4A98F5BC-CF2D-4F53-A500-4A868C189454}" srcOrd="2" destOrd="0" presId="urn:microsoft.com/office/officeart/2018/2/layout/IconVerticalSolidList"/>
    <dgm:cxn modelId="{3EA693D5-2FE0-418C-9F29-FE9DFE2DD0DA}" type="presParOf" srcId="{41414217-5B1C-46CA-9C21-23949DA56AAE}" destId="{5513E856-D825-462C-9C1E-C088CD9491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50FC86-FB37-465E-B19F-9C2A562F1525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A774501-3B2F-499B-A106-12708FCC0B28}">
      <dgm:prSet/>
      <dgm:spPr/>
      <dgm:t>
        <a:bodyPr/>
        <a:lstStyle/>
        <a:p>
          <a:r>
            <a:rPr lang="en-US"/>
            <a:t>Political Polarization</a:t>
          </a:r>
        </a:p>
      </dgm:t>
    </dgm:pt>
    <dgm:pt modelId="{4668EA24-D70D-405D-8EE7-4822895BBA41}" type="parTrans" cxnId="{883DAA4E-0E7F-4006-B13B-23D981914DE2}">
      <dgm:prSet/>
      <dgm:spPr/>
      <dgm:t>
        <a:bodyPr/>
        <a:lstStyle/>
        <a:p>
          <a:endParaRPr lang="en-US"/>
        </a:p>
      </dgm:t>
    </dgm:pt>
    <dgm:pt modelId="{7733D060-EB64-4580-82F0-F9FD63252CA0}" type="sibTrans" cxnId="{883DAA4E-0E7F-4006-B13B-23D981914DE2}">
      <dgm:prSet/>
      <dgm:spPr/>
      <dgm:t>
        <a:bodyPr/>
        <a:lstStyle/>
        <a:p>
          <a:endParaRPr lang="en-US"/>
        </a:p>
      </dgm:t>
    </dgm:pt>
    <dgm:pt modelId="{D839A425-375C-4DD4-9A5E-CC888A61C1B0}">
      <dgm:prSet/>
      <dgm:spPr/>
      <dgm:t>
        <a:bodyPr/>
        <a:lstStyle/>
        <a:p>
          <a:r>
            <a:rPr lang="en-US"/>
            <a:t>Divided views</a:t>
          </a:r>
        </a:p>
      </dgm:t>
    </dgm:pt>
    <dgm:pt modelId="{19666E18-8370-466F-8B4E-C4BBE8A5FF03}" type="parTrans" cxnId="{72C43BA6-8215-4D4E-85AD-883FA9029EC8}">
      <dgm:prSet/>
      <dgm:spPr/>
      <dgm:t>
        <a:bodyPr/>
        <a:lstStyle/>
        <a:p>
          <a:endParaRPr lang="en-US"/>
        </a:p>
      </dgm:t>
    </dgm:pt>
    <dgm:pt modelId="{BF7BD61D-8A05-4F9E-87ED-0E2E4370058A}" type="sibTrans" cxnId="{72C43BA6-8215-4D4E-85AD-883FA9029EC8}">
      <dgm:prSet/>
      <dgm:spPr/>
      <dgm:t>
        <a:bodyPr/>
        <a:lstStyle/>
        <a:p>
          <a:endParaRPr lang="en-US"/>
        </a:p>
      </dgm:t>
    </dgm:pt>
    <dgm:pt modelId="{7181F2D3-470F-4823-872E-115238DB8D19}">
      <dgm:prSet/>
      <dgm:spPr/>
      <dgm:t>
        <a:bodyPr/>
        <a:lstStyle/>
        <a:p>
          <a:r>
            <a:rPr lang="en-US"/>
            <a:t>Lack of consensus</a:t>
          </a:r>
        </a:p>
      </dgm:t>
    </dgm:pt>
    <dgm:pt modelId="{ED0B1ED5-6C6E-4505-8ABA-716D83D9BBBD}" type="parTrans" cxnId="{D7DA9371-AD0E-4BA0-B67F-F214A8AFE77F}">
      <dgm:prSet/>
      <dgm:spPr/>
      <dgm:t>
        <a:bodyPr/>
        <a:lstStyle/>
        <a:p>
          <a:endParaRPr lang="en-US"/>
        </a:p>
      </dgm:t>
    </dgm:pt>
    <dgm:pt modelId="{5B347297-323A-429A-8B9F-0B1C9E7BA180}" type="sibTrans" cxnId="{D7DA9371-AD0E-4BA0-B67F-F214A8AFE77F}">
      <dgm:prSet/>
      <dgm:spPr/>
      <dgm:t>
        <a:bodyPr/>
        <a:lstStyle/>
        <a:p>
          <a:endParaRPr lang="en-US"/>
        </a:p>
      </dgm:t>
    </dgm:pt>
    <dgm:pt modelId="{173816B9-9A97-4A84-B394-08730D94B5AC}">
      <dgm:prSet/>
      <dgm:spPr/>
      <dgm:t>
        <a:bodyPr/>
        <a:lstStyle/>
        <a:p>
          <a:r>
            <a:rPr lang="en-US"/>
            <a:t>Limited research</a:t>
          </a:r>
        </a:p>
      </dgm:t>
    </dgm:pt>
    <dgm:pt modelId="{EE691411-1A48-4909-A81F-01944F09B85D}" type="parTrans" cxnId="{7FCACAD0-C0B3-4EBD-90F4-79DB06905E52}">
      <dgm:prSet/>
      <dgm:spPr/>
      <dgm:t>
        <a:bodyPr/>
        <a:lstStyle/>
        <a:p>
          <a:endParaRPr lang="en-US"/>
        </a:p>
      </dgm:t>
    </dgm:pt>
    <dgm:pt modelId="{896C8079-488C-4E17-B624-D61A63F0B411}" type="sibTrans" cxnId="{7FCACAD0-C0B3-4EBD-90F4-79DB06905E52}">
      <dgm:prSet/>
      <dgm:spPr/>
      <dgm:t>
        <a:bodyPr/>
        <a:lstStyle/>
        <a:p>
          <a:endParaRPr lang="en-US"/>
        </a:p>
      </dgm:t>
    </dgm:pt>
    <dgm:pt modelId="{DDE69996-8594-43A5-A347-388F70BF8447}">
      <dgm:prSet/>
      <dgm:spPr/>
      <dgm:t>
        <a:bodyPr/>
        <a:lstStyle/>
        <a:p>
          <a:r>
            <a:rPr lang="en-US"/>
            <a:t>Limited funding</a:t>
          </a:r>
        </a:p>
      </dgm:t>
    </dgm:pt>
    <dgm:pt modelId="{39C0D515-45BE-4462-964A-E648A3E284C6}" type="parTrans" cxnId="{75C1EB0F-8EE8-4F4F-A20B-F005CE49EF75}">
      <dgm:prSet/>
      <dgm:spPr/>
      <dgm:t>
        <a:bodyPr/>
        <a:lstStyle/>
        <a:p>
          <a:endParaRPr lang="en-US"/>
        </a:p>
      </dgm:t>
    </dgm:pt>
    <dgm:pt modelId="{1D54C5A7-2858-4B1C-80AD-C9E45DDC89E6}" type="sibTrans" cxnId="{75C1EB0F-8EE8-4F4F-A20B-F005CE49EF75}">
      <dgm:prSet/>
      <dgm:spPr/>
      <dgm:t>
        <a:bodyPr/>
        <a:lstStyle/>
        <a:p>
          <a:endParaRPr lang="en-US"/>
        </a:p>
      </dgm:t>
    </dgm:pt>
    <dgm:pt modelId="{0F537EB2-E912-45DC-8E3D-20D0397AE07E}">
      <dgm:prSet/>
      <dgm:spPr/>
      <dgm:t>
        <a:bodyPr/>
        <a:lstStyle/>
        <a:p>
          <a:r>
            <a:rPr lang="en-US"/>
            <a:t>Lack of consensus on where to focus efforts</a:t>
          </a:r>
        </a:p>
      </dgm:t>
    </dgm:pt>
    <dgm:pt modelId="{3FD1FD6F-BF89-4D73-9377-DC924FF1A2F5}" type="parTrans" cxnId="{EECDAA62-7FFE-4A85-995C-5CBDF54D253B}">
      <dgm:prSet/>
      <dgm:spPr/>
      <dgm:t>
        <a:bodyPr/>
        <a:lstStyle/>
        <a:p>
          <a:endParaRPr lang="en-US"/>
        </a:p>
      </dgm:t>
    </dgm:pt>
    <dgm:pt modelId="{512728AC-58D5-4983-8C48-0809AF8B4F1A}" type="sibTrans" cxnId="{EECDAA62-7FFE-4A85-995C-5CBDF54D253B}">
      <dgm:prSet/>
      <dgm:spPr/>
      <dgm:t>
        <a:bodyPr/>
        <a:lstStyle/>
        <a:p>
          <a:endParaRPr lang="en-US"/>
        </a:p>
      </dgm:t>
    </dgm:pt>
    <dgm:pt modelId="{095CF81E-4C3B-F242-8533-9467BD6D024E}" type="pres">
      <dgm:prSet presAssocID="{8D50FC86-FB37-465E-B19F-9C2A562F1525}" presName="matrix" presStyleCnt="0">
        <dgm:presLayoutVars>
          <dgm:chMax val="1"/>
          <dgm:dir/>
          <dgm:resizeHandles val="exact"/>
        </dgm:presLayoutVars>
      </dgm:prSet>
      <dgm:spPr/>
    </dgm:pt>
    <dgm:pt modelId="{6B8173BD-7CF9-9945-A6D7-F1575AE46533}" type="pres">
      <dgm:prSet presAssocID="{8D50FC86-FB37-465E-B19F-9C2A562F1525}" presName="diamond" presStyleLbl="bgShp" presStyleIdx="0" presStyleCnt="1"/>
      <dgm:spPr/>
    </dgm:pt>
    <dgm:pt modelId="{ACF595C3-080F-964C-A068-B637626B24B7}" type="pres">
      <dgm:prSet presAssocID="{8D50FC86-FB37-465E-B19F-9C2A562F1525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DCF73C8-4C61-C244-A14E-6CDD805D7240}" type="pres">
      <dgm:prSet presAssocID="{8D50FC86-FB37-465E-B19F-9C2A562F1525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7F8596B-9CD8-A044-9E11-CD284B7327AC}" type="pres">
      <dgm:prSet presAssocID="{8D50FC86-FB37-465E-B19F-9C2A562F1525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F593D6B-6054-6F40-A42C-6BEFAB00BCB8}" type="pres">
      <dgm:prSet presAssocID="{8D50FC86-FB37-465E-B19F-9C2A562F1525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5C1EB0F-8EE8-4F4F-A20B-F005CE49EF75}" srcId="{8D50FC86-FB37-465E-B19F-9C2A562F1525}" destId="{DDE69996-8594-43A5-A347-388F70BF8447}" srcOrd="2" destOrd="0" parTransId="{39C0D515-45BE-4462-964A-E648A3E284C6}" sibTransId="{1D54C5A7-2858-4B1C-80AD-C9E45DDC89E6}"/>
    <dgm:cxn modelId="{4EDEE213-F3DC-9948-99AF-CA09E2E7736D}" type="presOf" srcId="{173816B9-9A97-4A84-B394-08730D94B5AC}" destId="{9DCF73C8-4C61-C244-A14E-6CDD805D7240}" srcOrd="0" destOrd="0" presId="urn:microsoft.com/office/officeart/2005/8/layout/matrix3"/>
    <dgm:cxn modelId="{3AC7522E-2800-E34A-B309-6AB4A598F591}" type="presOf" srcId="{7181F2D3-470F-4823-872E-115238DB8D19}" destId="{ACF595C3-080F-964C-A068-B637626B24B7}" srcOrd="0" destOrd="2" presId="urn:microsoft.com/office/officeart/2005/8/layout/matrix3"/>
    <dgm:cxn modelId="{7636F441-1AF1-8041-9307-0E2331946347}" type="presOf" srcId="{0F537EB2-E912-45DC-8E3D-20D0397AE07E}" destId="{8F593D6B-6054-6F40-A42C-6BEFAB00BCB8}" srcOrd="0" destOrd="0" presId="urn:microsoft.com/office/officeart/2005/8/layout/matrix3"/>
    <dgm:cxn modelId="{EECDAA62-7FFE-4A85-995C-5CBDF54D253B}" srcId="{8D50FC86-FB37-465E-B19F-9C2A562F1525}" destId="{0F537EB2-E912-45DC-8E3D-20D0397AE07E}" srcOrd="3" destOrd="0" parTransId="{3FD1FD6F-BF89-4D73-9377-DC924FF1A2F5}" sibTransId="{512728AC-58D5-4983-8C48-0809AF8B4F1A}"/>
    <dgm:cxn modelId="{9896F662-E771-E04F-9B5F-A4373E361998}" type="presOf" srcId="{3A774501-3B2F-499B-A106-12708FCC0B28}" destId="{ACF595C3-080F-964C-A068-B637626B24B7}" srcOrd="0" destOrd="0" presId="urn:microsoft.com/office/officeart/2005/8/layout/matrix3"/>
    <dgm:cxn modelId="{883DAA4E-0E7F-4006-B13B-23D981914DE2}" srcId="{8D50FC86-FB37-465E-B19F-9C2A562F1525}" destId="{3A774501-3B2F-499B-A106-12708FCC0B28}" srcOrd="0" destOrd="0" parTransId="{4668EA24-D70D-405D-8EE7-4822895BBA41}" sibTransId="{7733D060-EB64-4580-82F0-F9FD63252CA0}"/>
    <dgm:cxn modelId="{D7DA9371-AD0E-4BA0-B67F-F214A8AFE77F}" srcId="{3A774501-3B2F-499B-A106-12708FCC0B28}" destId="{7181F2D3-470F-4823-872E-115238DB8D19}" srcOrd="1" destOrd="0" parTransId="{ED0B1ED5-6C6E-4505-8ABA-716D83D9BBBD}" sibTransId="{5B347297-323A-429A-8B9F-0B1C9E7BA180}"/>
    <dgm:cxn modelId="{CFDB9D8E-FCDF-9342-A33E-9D8E1133945A}" type="presOf" srcId="{D839A425-375C-4DD4-9A5E-CC888A61C1B0}" destId="{ACF595C3-080F-964C-A068-B637626B24B7}" srcOrd="0" destOrd="1" presId="urn:microsoft.com/office/officeart/2005/8/layout/matrix3"/>
    <dgm:cxn modelId="{72C43BA6-8215-4D4E-85AD-883FA9029EC8}" srcId="{3A774501-3B2F-499B-A106-12708FCC0B28}" destId="{D839A425-375C-4DD4-9A5E-CC888A61C1B0}" srcOrd="0" destOrd="0" parTransId="{19666E18-8370-466F-8B4E-C4BBE8A5FF03}" sibTransId="{BF7BD61D-8A05-4F9E-87ED-0E2E4370058A}"/>
    <dgm:cxn modelId="{63B167AE-7E7A-9549-98CC-6360D0FB1BB5}" type="presOf" srcId="{DDE69996-8594-43A5-A347-388F70BF8447}" destId="{17F8596B-9CD8-A044-9E11-CD284B7327AC}" srcOrd="0" destOrd="0" presId="urn:microsoft.com/office/officeart/2005/8/layout/matrix3"/>
    <dgm:cxn modelId="{7FCACAD0-C0B3-4EBD-90F4-79DB06905E52}" srcId="{8D50FC86-FB37-465E-B19F-9C2A562F1525}" destId="{173816B9-9A97-4A84-B394-08730D94B5AC}" srcOrd="1" destOrd="0" parTransId="{EE691411-1A48-4909-A81F-01944F09B85D}" sibTransId="{896C8079-488C-4E17-B624-D61A63F0B411}"/>
    <dgm:cxn modelId="{69F77CF2-AACD-B142-A263-C91274223C9D}" type="presOf" srcId="{8D50FC86-FB37-465E-B19F-9C2A562F1525}" destId="{095CF81E-4C3B-F242-8533-9467BD6D024E}" srcOrd="0" destOrd="0" presId="urn:microsoft.com/office/officeart/2005/8/layout/matrix3"/>
    <dgm:cxn modelId="{658564BC-F199-DB41-BFDE-BA5D4DFF4AA2}" type="presParOf" srcId="{095CF81E-4C3B-F242-8533-9467BD6D024E}" destId="{6B8173BD-7CF9-9945-A6D7-F1575AE46533}" srcOrd="0" destOrd="0" presId="urn:microsoft.com/office/officeart/2005/8/layout/matrix3"/>
    <dgm:cxn modelId="{48C1CD74-AE1A-AC4E-A68B-3E1556D02B09}" type="presParOf" srcId="{095CF81E-4C3B-F242-8533-9467BD6D024E}" destId="{ACF595C3-080F-964C-A068-B637626B24B7}" srcOrd="1" destOrd="0" presId="urn:microsoft.com/office/officeart/2005/8/layout/matrix3"/>
    <dgm:cxn modelId="{6F71DD92-1969-ED44-82D9-2CF9A6864729}" type="presParOf" srcId="{095CF81E-4C3B-F242-8533-9467BD6D024E}" destId="{9DCF73C8-4C61-C244-A14E-6CDD805D7240}" srcOrd="2" destOrd="0" presId="urn:microsoft.com/office/officeart/2005/8/layout/matrix3"/>
    <dgm:cxn modelId="{CDC874BE-B7A2-C643-A1CE-39E5ACF73292}" type="presParOf" srcId="{095CF81E-4C3B-F242-8533-9467BD6D024E}" destId="{17F8596B-9CD8-A044-9E11-CD284B7327AC}" srcOrd="3" destOrd="0" presId="urn:microsoft.com/office/officeart/2005/8/layout/matrix3"/>
    <dgm:cxn modelId="{7CDB500D-8E56-0E4F-8BA6-35F40CBC3CC9}" type="presParOf" srcId="{095CF81E-4C3B-F242-8533-9467BD6D024E}" destId="{8F593D6B-6054-6F40-A42C-6BEFAB00BCB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06980F-6B97-42AA-B5FC-7CC54FF5EFF1}">
      <dsp:nvSpPr>
        <dsp:cNvPr id="0" name=""/>
        <dsp:cNvSpPr/>
      </dsp:nvSpPr>
      <dsp:spPr>
        <a:xfrm>
          <a:off x="0" y="3399"/>
          <a:ext cx="50800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1285B-D4D1-4BCD-AA55-AED5FE10FD35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46575A-8CEF-490C-8F7A-D70E378A218C}">
      <dsp:nvSpPr>
        <dsp:cNvPr id="0" name=""/>
        <dsp:cNvSpPr/>
      </dsp:nvSpPr>
      <dsp:spPr>
        <a:xfrm>
          <a:off x="836323" y="3399"/>
          <a:ext cx="42436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Lead poisoning</a:t>
          </a:r>
        </a:p>
      </dsp:txBody>
      <dsp:txXfrm>
        <a:off x="836323" y="3399"/>
        <a:ext cx="4243676" cy="724089"/>
      </dsp:txXfrm>
    </dsp:sp>
    <dsp:sp modelId="{805240A5-2F19-4873-8A0C-B5555B470BE2}">
      <dsp:nvSpPr>
        <dsp:cNvPr id="0" name=""/>
        <dsp:cNvSpPr/>
      </dsp:nvSpPr>
      <dsp:spPr>
        <a:xfrm>
          <a:off x="0" y="908511"/>
          <a:ext cx="50800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1456D8-AFE7-425E-8024-16D7885EA50D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AD7DB0-1D4A-4987-9CAA-151B96A37A9E}">
      <dsp:nvSpPr>
        <dsp:cNvPr id="0" name=""/>
        <dsp:cNvSpPr/>
      </dsp:nvSpPr>
      <dsp:spPr>
        <a:xfrm>
          <a:off x="836323" y="908511"/>
          <a:ext cx="42436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Safe sleep</a:t>
          </a:r>
        </a:p>
      </dsp:txBody>
      <dsp:txXfrm>
        <a:off x="836323" y="908511"/>
        <a:ext cx="4243676" cy="724089"/>
      </dsp:txXfrm>
    </dsp:sp>
    <dsp:sp modelId="{70A1DC1E-12D0-42DF-BBC8-7E53FB5545F2}">
      <dsp:nvSpPr>
        <dsp:cNvPr id="0" name=""/>
        <dsp:cNvSpPr/>
      </dsp:nvSpPr>
      <dsp:spPr>
        <a:xfrm>
          <a:off x="0" y="1813624"/>
          <a:ext cx="50800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C195A-FD5A-4FC0-A6DE-CC9F3F8949E8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D32825-960B-4CD6-BCD6-6008FCA04C0B}">
      <dsp:nvSpPr>
        <dsp:cNvPr id="0" name=""/>
        <dsp:cNvSpPr/>
      </dsp:nvSpPr>
      <dsp:spPr>
        <a:xfrm>
          <a:off x="836323" y="1813624"/>
          <a:ext cx="42436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Sun Safety</a:t>
          </a:r>
        </a:p>
      </dsp:txBody>
      <dsp:txXfrm>
        <a:off x="836323" y="1813624"/>
        <a:ext cx="4243676" cy="724089"/>
      </dsp:txXfrm>
    </dsp:sp>
    <dsp:sp modelId="{3E59918D-ECD7-46B6-AEA5-B1B4022DE676}">
      <dsp:nvSpPr>
        <dsp:cNvPr id="0" name=""/>
        <dsp:cNvSpPr/>
      </dsp:nvSpPr>
      <dsp:spPr>
        <a:xfrm>
          <a:off x="0" y="2718736"/>
          <a:ext cx="50800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C6ED42-CE74-4065-AF79-D67C2DBEBD5C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27164-DC0A-4D8D-82B6-AD3DB549E7C7}">
      <dsp:nvSpPr>
        <dsp:cNvPr id="0" name=""/>
        <dsp:cNvSpPr/>
      </dsp:nvSpPr>
      <dsp:spPr>
        <a:xfrm>
          <a:off x="836323" y="2718736"/>
          <a:ext cx="42436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Fluoride </a:t>
          </a:r>
        </a:p>
      </dsp:txBody>
      <dsp:txXfrm>
        <a:off x="836323" y="2718736"/>
        <a:ext cx="4243676" cy="724089"/>
      </dsp:txXfrm>
    </dsp:sp>
    <dsp:sp modelId="{75A4DCBA-DC18-4640-8801-21836A738105}">
      <dsp:nvSpPr>
        <dsp:cNvPr id="0" name=""/>
        <dsp:cNvSpPr/>
      </dsp:nvSpPr>
      <dsp:spPr>
        <a:xfrm>
          <a:off x="0" y="3623848"/>
          <a:ext cx="50800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37DBB-B433-414B-98EF-40182FD5681D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13E856-D825-462C-9C1E-C088CD9491C2}">
      <dsp:nvSpPr>
        <dsp:cNvPr id="0" name=""/>
        <dsp:cNvSpPr/>
      </dsp:nvSpPr>
      <dsp:spPr>
        <a:xfrm>
          <a:off x="836323" y="3623848"/>
          <a:ext cx="42436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Poisoning </a:t>
          </a:r>
        </a:p>
      </dsp:txBody>
      <dsp:txXfrm>
        <a:off x="836323" y="3623848"/>
        <a:ext cx="4243676" cy="7240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8173BD-7CF9-9945-A6D7-F1575AE46533}">
      <dsp:nvSpPr>
        <dsp:cNvPr id="0" name=""/>
        <dsp:cNvSpPr/>
      </dsp:nvSpPr>
      <dsp:spPr>
        <a:xfrm>
          <a:off x="682185" y="0"/>
          <a:ext cx="5536141" cy="5536141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F595C3-080F-964C-A068-B637626B24B7}">
      <dsp:nvSpPr>
        <dsp:cNvPr id="0" name=""/>
        <dsp:cNvSpPr/>
      </dsp:nvSpPr>
      <dsp:spPr>
        <a:xfrm>
          <a:off x="1208118" y="525933"/>
          <a:ext cx="2159094" cy="21590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Political Polarization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Divided views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Lack of consensus</a:t>
          </a:r>
        </a:p>
      </dsp:txBody>
      <dsp:txXfrm>
        <a:off x="1313516" y="631331"/>
        <a:ext cx="1948298" cy="1948298"/>
      </dsp:txXfrm>
    </dsp:sp>
    <dsp:sp modelId="{9DCF73C8-4C61-C244-A14E-6CDD805D7240}">
      <dsp:nvSpPr>
        <dsp:cNvPr id="0" name=""/>
        <dsp:cNvSpPr/>
      </dsp:nvSpPr>
      <dsp:spPr>
        <a:xfrm>
          <a:off x="3533298" y="525933"/>
          <a:ext cx="2159094" cy="215909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Limited research</a:t>
          </a:r>
        </a:p>
      </dsp:txBody>
      <dsp:txXfrm>
        <a:off x="3638696" y="631331"/>
        <a:ext cx="1948298" cy="1948298"/>
      </dsp:txXfrm>
    </dsp:sp>
    <dsp:sp modelId="{17F8596B-9CD8-A044-9E11-CD284B7327AC}">
      <dsp:nvSpPr>
        <dsp:cNvPr id="0" name=""/>
        <dsp:cNvSpPr/>
      </dsp:nvSpPr>
      <dsp:spPr>
        <a:xfrm>
          <a:off x="1208118" y="2851112"/>
          <a:ext cx="2159094" cy="215909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Limited funding</a:t>
          </a:r>
        </a:p>
      </dsp:txBody>
      <dsp:txXfrm>
        <a:off x="1313516" y="2956510"/>
        <a:ext cx="1948298" cy="1948298"/>
      </dsp:txXfrm>
    </dsp:sp>
    <dsp:sp modelId="{8F593D6B-6054-6F40-A42C-6BEFAB00BCB8}">
      <dsp:nvSpPr>
        <dsp:cNvPr id="0" name=""/>
        <dsp:cNvSpPr/>
      </dsp:nvSpPr>
      <dsp:spPr>
        <a:xfrm>
          <a:off x="3533298" y="2851112"/>
          <a:ext cx="2159094" cy="215909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Lack of consensus on where to focus efforts</a:t>
          </a:r>
        </a:p>
      </dsp:txBody>
      <dsp:txXfrm>
        <a:off x="3638696" y="2956510"/>
        <a:ext cx="1948298" cy="1948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98CB3-F70C-114B-A671-C33C1A2AA0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AECFF-783F-3F47-941B-815437A1C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03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13" Type="http://schemas.openxmlformats.org/officeDocument/2006/relationships/hyperlink" Target="https://legislature.idaho.gov/legislators/whosmylegislator/" TargetMode="External"/><Relationship Id="rId18" Type="http://schemas.openxmlformats.org/officeDocument/2006/relationships/hyperlink" Target="https://apps.legislature.ky.gov/findyourlegislator/findyourlegislator.html" TargetMode="External"/><Relationship Id="rId26" Type="http://schemas.openxmlformats.org/officeDocument/2006/relationships/hyperlink" Target="https://www.senate.mo.gov/LegisLookup/Default" TargetMode="External"/><Relationship Id="rId3" Type="http://schemas.openxmlformats.org/officeDocument/2006/relationships/hyperlink" Target="https://alabama.maps.arcgis.com/apps/InformationLookup/index.html?appid=7edc0e327b6b4f128e0dd7492faeb61c" TargetMode="External"/><Relationship Id="rId21" Type="http://schemas.openxmlformats.org/officeDocument/2006/relationships/hyperlink" Target="https://mgaleg.maryland.gov/mgawebsite/Members/District" TargetMode="External"/><Relationship Id="rId34" Type="http://schemas.openxmlformats.org/officeDocument/2006/relationships/hyperlink" Target="https://www.ncleg.gov/FindYourLegislators" TargetMode="External"/><Relationship Id="rId7" Type="http://schemas.openxmlformats.org/officeDocument/2006/relationships/hyperlink" Target="https://findyourrep.legislature.ca.gov/" TargetMode="External"/><Relationship Id="rId12" Type="http://schemas.openxmlformats.org/officeDocument/2006/relationships/hyperlink" Target="https://www.capitol.hawaii.gov/fyl/" TargetMode="External"/><Relationship Id="rId17" Type="http://schemas.openxmlformats.org/officeDocument/2006/relationships/hyperlink" Target="https://kslegislature.gov/li/" TargetMode="External"/><Relationship Id="rId25" Type="http://schemas.openxmlformats.org/officeDocument/2006/relationships/hyperlink" Target="https://www.legislature.ms.gov/legislators/house-district-map/" TargetMode="External"/><Relationship Id="rId33" Type="http://schemas.openxmlformats.org/officeDocument/2006/relationships/hyperlink" Target="https://nyassembly.gov/mem/search/" TargetMode="External"/><Relationship Id="rId2" Type="http://schemas.openxmlformats.org/officeDocument/2006/relationships/slide" Target="../slides/slide22.xml"/><Relationship Id="rId16" Type="http://schemas.openxmlformats.org/officeDocument/2006/relationships/hyperlink" Target="https://www.legis.iowa.gov/legislators/find" TargetMode="External"/><Relationship Id="rId20" Type="http://schemas.openxmlformats.org/officeDocument/2006/relationships/hyperlink" Target="https://legislature.maine.gov/house/house/MemberProfiles/ListDistrict" TargetMode="External"/><Relationship Id="rId29" Type="http://schemas.openxmlformats.org/officeDocument/2006/relationships/hyperlink" Target="https://nvlcb.maps.arcgis.com/apps/instant/lookup/index.html?appid=0815e77623f04028993e9f3ecc56174e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arkleg.state.ar.us/Legislators/Search" TargetMode="External"/><Relationship Id="rId11" Type="http://schemas.openxmlformats.org/officeDocument/2006/relationships/hyperlink" Target="https://www.legis.ga.gov/find-my-legislator" TargetMode="External"/><Relationship Id="rId24" Type="http://schemas.openxmlformats.org/officeDocument/2006/relationships/hyperlink" Target="https://www.leg.mn.gov/" TargetMode="External"/><Relationship Id="rId32" Type="http://schemas.openxmlformats.org/officeDocument/2006/relationships/hyperlink" Target="https://www.nmlegis.gov/Members/Find_My_Legislator" TargetMode="External"/><Relationship Id="rId5" Type="http://schemas.openxmlformats.org/officeDocument/2006/relationships/hyperlink" Target="https://irc-az.maps.arcgis.com/apps/instant/lookup/index.html?appid=424810a4667049388ef6df4f0c73098b" TargetMode="External"/><Relationship Id="rId15" Type="http://schemas.openxmlformats.org/officeDocument/2006/relationships/hyperlink" Target="https://iga.in.gov/information/find-legislators" TargetMode="External"/><Relationship Id="rId23" Type="http://schemas.openxmlformats.org/officeDocument/2006/relationships/hyperlink" Target="https://senate.michigan.gov/FindYourSenator/" TargetMode="External"/><Relationship Id="rId28" Type="http://schemas.openxmlformats.org/officeDocument/2006/relationships/hyperlink" Target="https://nebraskalegislature.gov/" TargetMode="External"/><Relationship Id="rId10" Type="http://schemas.openxmlformats.org/officeDocument/2006/relationships/hyperlink" Target="https://www.flsenate.gov/Senators/Find" TargetMode="External"/><Relationship Id="rId19" Type="http://schemas.openxmlformats.org/officeDocument/2006/relationships/hyperlink" Target="https://www.legis.la.gov/legis/FindMyLegislators.aspx" TargetMode="External"/><Relationship Id="rId31" Type="http://schemas.openxmlformats.org/officeDocument/2006/relationships/hyperlink" Target="https://njleg.state.nj.us/#findLegislator" TargetMode="External"/><Relationship Id="rId4" Type="http://schemas.openxmlformats.org/officeDocument/2006/relationships/hyperlink" Target="https://akleg.gov/pubs/doso.php" TargetMode="External"/><Relationship Id="rId9" Type="http://schemas.openxmlformats.org/officeDocument/2006/relationships/hyperlink" Target="https://www.cga.ct.gov/" TargetMode="External"/><Relationship Id="rId14" Type="http://schemas.openxmlformats.org/officeDocument/2006/relationships/hyperlink" Target="https://elections.il.gov/ElectionOperations/DistrictLocator/DistrictOfficialSearchByAddress.aspx?NavLink=1" TargetMode="External"/><Relationship Id="rId22" Type="http://schemas.openxmlformats.org/officeDocument/2006/relationships/hyperlink" Target="https://malegislature.gov/Search/FindMyLegislator" TargetMode="External"/><Relationship Id="rId27" Type="http://schemas.openxmlformats.org/officeDocument/2006/relationships/hyperlink" Target="https://legislators.legmt.gov/" TargetMode="External"/><Relationship Id="rId30" Type="http://schemas.openxmlformats.org/officeDocument/2006/relationships/hyperlink" Target="https://gc.nh.gov/house/members/" TargetMode="External"/><Relationship Id="rId8" Type="http://schemas.openxmlformats.org/officeDocument/2006/relationships/hyperlink" Target="https://leg.colorado.gov/find-my-legislator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Chat GPT to create flier for safe gun storage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AECFF-783F-3F47-941B-815437A1C4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9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Grants and other organizations focusing on safe gun storage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AECFF-783F-3F47-941B-815437A1C4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99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AECFF-783F-3F47-941B-815437A1C4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23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89E22-E184-3774-518F-ECF4B0764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ED8A8D-020B-4FDA-956A-3E838CC36B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4597F5-F0EA-5D6C-4D24-CA9CC74E2A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Copy and paste URL for your state to find your legislators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Alabama: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3"/>
              </a:rPr>
              <a:t>My Alabama Elected Officials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Alaska: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"/>
              </a:rPr>
              <a:t>Alaska State Legislature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Arizona: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5"/>
              </a:rPr>
              <a:t>AZ IRC Official Legislative Map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Arkansas: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6"/>
              </a:rPr>
              <a:t>Legislators - Arkansas State Legislature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California: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7"/>
              </a:rPr>
              <a:t>Find Your California Representatives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Colorado: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8"/>
              </a:rPr>
              <a:t>Find My Legislator | Colorado General Assembly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Connecticut: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9"/>
              </a:rPr>
              <a:t>C G A - Connecticut General Assembly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Delaware: https://legis.delaware.gov/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Florida: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10"/>
              </a:rPr>
              <a:t>Find Your Legislators - The Florida Senate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Georgia: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11"/>
              </a:rPr>
              <a:t>Georgia General Assembly - Find Your Legislator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Hawaii: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12"/>
              </a:rPr>
              <a:t>  Find Your Legislator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Idaho: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13"/>
              </a:rPr>
              <a:t>Who’s My Legislator? – Idaho State Legislature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Illinois: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14"/>
              </a:rPr>
              <a:t>Find My Elected Officials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Indiana: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15"/>
              </a:rPr>
              <a:t>IGA | Find Your Legislator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Iowa: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16"/>
              </a:rPr>
              <a:t>Iowa Legislature - Find Your Legislator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Kansas: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17"/>
              </a:rPr>
              <a:t>Welcome | Kansas State Legislature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Kentucky: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18"/>
              </a:rPr>
              <a:t>Find Your Legislator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Louisiana: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9"/>
              </a:rPr>
              <a:t>Find My Legislators - Louisiana State Legislature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Maine: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0"/>
              </a:rPr>
              <a:t>Maine House of Representatives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Maryland: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1"/>
              </a:rPr>
              <a:t>Members - Find My Representatives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Massachusetts: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2"/>
              </a:rPr>
              <a:t>Find My Legislator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Michigan: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3"/>
              </a:rPr>
              <a:t>FindYourSenator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Minnesota: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4"/>
              </a:rPr>
              <a:t>Minnesota Legislature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Mississippi: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5"/>
              </a:rPr>
              <a:t>House - District Map | MISSISSIPPI LEGISLATURE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Missouri: 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6"/>
              </a:rPr>
              <a:t>Senator Missouri Senate | Missouri Senate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Montana: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7"/>
              </a:rPr>
              <a:t>Legislator Explorer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Nebraska: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8"/>
              </a:rPr>
              <a:t>Nebraska Legislature - Home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Nevada: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9"/>
              </a:rPr>
              <a:t>Who's My Legislator / What's My District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New Hampshire: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30"/>
              </a:rPr>
              <a:t>The New Hampshire House of Representatives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New Jersey: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31"/>
              </a:rPr>
              <a:t>NJ Legislature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New Mexico: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32"/>
              </a:rPr>
              <a:t>Find My Legislator - New Mexico Legislature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New York: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33"/>
              </a:rPr>
              <a:t>Assembly Member Search | New York State Assembly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North Carolina: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34"/>
              </a:rPr>
              <a:t>Representation - North Carolina General Assembly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North Dakota: https://ndlegis.gov/faq#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Ohio: legislature.ohio.gov/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Oklahoma: https://www.oklegislature.gov/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Oregon: https://geo.maps.arcgis.com/apps/instant/lookup/index.html?appid=fd070b56c975456ea2a25f7e3f4289d1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Pennsylvania: https://www.palegis.us/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Rhode Island: https://vote.sos.ri.gov/Home/PollingPlaces?ActiveFlag=3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South Carolina: https://www.scstatehouse.gov/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South Dakota: https://sdlegislature.gov/Legislators/Find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Tennessee: https://wapp.capitol.tn.gov/Apps/fml2022/search.aspx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Texas: https://capitol.texas.gov/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Utah: https://le.utah.gov/GIS/findDistrict.jsp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Vermont: https://legislature.vermont.gov/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Virginia: https://whosmy.virginiageneralassembly.gov/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Washington: https://app.leg.wa.gov/districtfinder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West Virginia: https://joint.wvlegislature.gov/lawmaker-search/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Wisconsin: https://maps.legis.wisconsin.gov/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Wyoming: https://experience.arcgis.com/experience/f086f052f28b4185a785f19344a057be/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DD81F-9CC7-E140-6B3B-88021507D4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E86B5-8BE0-4293-B7F8-511A63E360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409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Copy and paste URL for your state to search bills:</a:t>
            </a:r>
          </a:p>
          <a:p>
            <a:endParaRPr lang="en-US"/>
          </a:p>
          <a:p>
            <a:r>
              <a:rPr lang="en-US"/>
              <a:t>Alabama: https://www.legislature.state.al.us/legacy/Splash_Bills.aspx</a:t>
            </a:r>
          </a:p>
          <a:p>
            <a:r>
              <a:rPr lang="en-US"/>
              <a:t>Alaska: https://www.akleg.gov/basis/Home/BillsandLaws</a:t>
            </a:r>
          </a:p>
          <a:p>
            <a:r>
              <a:rPr lang="en-US"/>
              <a:t>Arizona: https://www.azleg.gov/bills/</a:t>
            </a:r>
          </a:p>
          <a:p>
            <a:r>
              <a:rPr lang="en-US"/>
              <a:t>Arkansas: https://arkleg.state.ar.us/Bills/Search</a:t>
            </a:r>
          </a:p>
          <a:p>
            <a:r>
              <a:rPr lang="en-US"/>
              <a:t>California: https://leginfo.legislature.ca.gov/faces/billSearchClient.xhtml</a:t>
            </a:r>
          </a:p>
          <a:p>
            <a:r>
              <a:rPr lang="en-US"/>
              <a:t>Colorado: https://leg.colorado.gov/bills</a:t>
            </a:r>
          </a:p>
          <a:p>
            <a:r>
              <a:rPr lang="en-US" err="1"/>
              <a:t>Connetticut</a:t>
            </a:r>
            <a:r>
              <a:rPr lang="en-US"/>
              <a:t>: https://www.cga.ct.gov/#</a:t>
            </a:r>
          </a:p>
          <a:p>
            <a:r>
              <a:rPr lang="en-US"/>
              <a:t>Delaware: https://legis.delaware.gov/AllLegislation</a:t>
            </a:r>
          </a:p>
          <a:p>
            <a:r>
              <a:rPr lang="en-US"/>
              <a:t>Florida: http://www.leg.state.fl.us/Welcome/index.cfm</a:t>
            </a:r>
          </a:p>
          <a:p>
            <a:r>
              <a:rPr lang="en-US"/>
              <a:t>Georgia: https://www.legis.ga.gov/search</a:t>
            </a:r>
          </a:p>
          <a:p>
            <a:r>
              <a:rPr lang="en-US"/>
              <a:t>Hawaii: https://www.capitol.hawaii.gov/account/</a:t>
            </a:r>
          </a:p>
          <a:p>
            <a:r>
              <a:rPr lang="en-US"/>
              <a:t>Idaho: https://lso.legislature.idaho.gov/MyBillTracker/Login_input.do</a:t>
            </a:r>
          </a:p>
          <a:p>
            <a:r>
              <a:rPr lang="en-US"/>
              <a:t>Illinois: https://www.ilga.gov/Legislation</a:t>
            </a:r>
          </a:p>
          <a:p>
            <a:r>
              <a:rPr lang="en-US"/>
              <a:t>Indiana: https://iga.in.gov/search</a:t>
            </a:r>
          </a:p>
          <a:p>
            <a:r>
              <a:rPr lang="en-US"/>
              <a:t>Iowa: https://www.legis.iowa.gov/</a:t>
            </a:r>
          </a:p>
          <a:p>
            <a:r>
              <a:rPr lang="en-US"/>
              <a:t>Kansas: https://kslegislature.gov/li/b2025_26/measures/bills/</a:t>
            </a:r>
          </a:p>
          <a:p>
            <a:r>
              <a:rPr lang="en-US"/>
              <a:t>Kentucky: https://apps.legislature.ky.gov/record/25rs/record.html</a:t>
            </a:r>
          </a:p>
          <a:p>
            <a:r>
              <a:rPr lang="en-US"/>
              <a:t>Louisiana: https://www.legis.la.gov/legis/BillSearch.aspx?sid=last</a:t>
            </a:r>
          </a:p>
          <a:p>
            <a:r>
              <a:rPr lang="en-US"/>
              <a:t>Maine: https://legislature.maine.gov/mrs-search/billtext.html</a:t>
            </a:r>
          </a:p>
          <a:p>
            <a:r>
              <a:rPr lang="en-US"/>
              <a:t>Maryland: https://mgaleg.maryland.gov/mgawebsite/Search/Legislation</a:t>
            </a:r>
          </a:p>
          <a:p>
            <a:r>
              <a:rPr lang="en-US"/>
              <a:t>Massachusetts: https://malegislature.gov/Bills/Search</a:t>
            </a:r>
          </a:p>
          <a:p>
            <a:r>
              <a:rPr lang="en-US"/>
              <a:t>Michigan: https://legislature.mi.gov/Bills</a:t>
            </a:r>
          </a:p>
          <a:p>
            <a:r>
              <a:rPr lang="en-US"/>
              <a:t>Minnesota: https://www.leg.mn.gov/leg/legis</a:t>
            </a:r>
          </a:p>
          <a:p>
            <a:r>
              <a:rPr lang="en-US"/>
              <a:t>Mississippi: https://www.legislature.ms.gov/legislation/text-search/</a:t>
            </a:r>
          </a:p>
          <a:p>
            <a:r>
              <a:rPr lang="en-US"/>
              <a:t>Missouri: https://house.mo.gov/billcentral.aspx</a:t>
            </a:r>
          </a:p>
          <a:p>
            <a:r>
              <a:rPr lang="en-US"/>
              <a:t>Montana: https://bills.legmt.gov/</a:t>
            </a:r>
          </a:p>
          <a:p>
            <a:r>
              <a:rPr lang="en-US"/>
              <a:t>Nebraska: https://nebraskalegislature.gov/bills/</a:t>
            </a:r>
          </a:p>
          <a:p>
            <a:r>
              <a:rPr lang="en-US"/>
              <a:t>Nevada: http://search.leg.state.nv.us/83rd2025/Bills/83rd2025_Bills.html</a:t>
            </a:r>
          </a:p>
          <a:p>
            <a:r>
              <a:rPr lang="en-US"/>
              <a:t>New Hampshire: https://gc.nh.gov/bill_Status/advanced.aspx</a:t>
            </a:r>
          </a:p>
          <a:p>
            <a:r>
              <a:rPr lang="en-US"/>
              <a:t>New Jersey: https://njleg.state.nj.us/#billSearch</a:t>
            </a:r>
          </a:p>
          <a:p>
            <a:r>
              <a:rPr lang="en-US"/>
              <a:t>New Mexico: https://www.nmlegis.gov/Legislation/Bill_Finder</a:t>
            </a:r>
          </a:p>
          <a:p>
            <a:r>
              <a:rPr lang="en-US"/>
              <a:t>New York: https://nyassembly.gov/leg/?sh=advanced</a:t>
            </a:r>
          </a:p>
          <a:p>
            <a:r>
              <a:rPr lang="en-US"/>
              <a:t>North Carolina: https://www.ncleg.gov/Search/BillText</a:t>
            </a:r>
          </a:p>
          <a:p>
            <a:r>
              <a:rPr lang="en-US"/>
              <a:t>North Dakota: https://ndlegis.gov/assembly/69-2025/bill-index.html?</a:t>
            </a:r>
          </a:p>
          <a:p>
            <a:r>
              <a:rPr lang="en-US"/>
              <a:t>Ohio: https://www.legislature.ohio.gov/legislation/search?start=1&amp;pageSize=25&amp;sort=Number&amp;generalAssembly=135</a:t>
            </a:r>
          </a:p>
          <a:p>
            <a:r>
              <a:rPr lang="en-US"/>
              <a:t>Oklahoma: https://www.oklegislature.gov/AdvancedSearchForm.aspx</a:t>
            </a:r>
          </a:p>
          <a:p>
            <a:r>
              <a:rPr lang="en-US"/>
              <a:t>Oregon: https://www.oregonlegislature.gov/citizen_engagement/Pages/Find-a-Bill.aspx</a:t>
            </a:r>
          </a:p>
          <a:p>
            <a:r>
              <a:rPr lang="en-US"/>
              <a:t>Pennsylvania: https://www.palegis.us/legislation/bills</a:t>
            </a:r>
          </a:p>
          <a:p>
            <a:r>
              <a:rPr lang="en-US"/>
              <a:t>Rhode Island: https://webserver.rilegislature.gov/BillText25/</a:t>
            </a:r>
          </a:p>
          <a:p>
            <a:r>
              <a:rPr lang="en-US"/>
              <a:t>South Carolina: https://www.scstatehouse.gov/subjectsearch.php</a:t>
            </a:r>
          </a:p>
          <a:p>
            <a:r>
              <a:rPr lang="en-US"/>
              <a:t>South Dakota: https://sdlegislature.gov/Session/Bills/70</a:t>
            </a:r>
          </a:p>
          <a:p>
            <a:r>
              <a:rPr lang="en-US"/>
              <a:t>Tennessee: https://wapp.capitol.tn.gov/apps/billsearch/BillSearchAdvanced.aspx</a:t>
            </a:r>
          </a:p>
          <a:p>
            <a:r>
              <a:rPr lang="en-US"/>
              <a:t>Texas: https://capitol.texas.gov/BillLookup/BillNumber.aspx</a:t>
            </a:r>
          </a:p>
          <a:p>
            <a:r>
              <a:rPr lang="en-US"/>
              <a:t>Utah: https://le.utah.gov/bills/bills_By_Session.jsp</a:t>
            </a:r>
          </a:p>
          <a:p>
            <a:r>
              <a:rPr lang="en-US"/>
              <a:t>Vermont: https://legislature.vermont.gov/bill/search/2026</a:t>
            </a:r>
          </a:p>
          <a:p>
            <a:r>
              <a:rPr lang="en-US"/>
              <a:t>Virginia: https://lis.virginia.gov/bill-search</a:t>
            </a:r>
          </a:p>
          <a:p>
            <a:r>
              <a:rPr lang="en-US"/>
              <a:t>Washington: https://app.leg.wa.gov/bi/topicalindex</a:t>
            </a:r>
          </a:p>
          <a:p>
            <a:r>
              <a:rPr lang="en-US"/>
              <a:t>West Virginia: https://www.wvlegislature.gov/Bill_Status/Bills_Subjects.cfm?year=2025&amp;sessiontype=rs&amp;btype=bill</a:t>
            </a:r>
          </a:p>
          <a:p>
            <a:r>
              <a:rPr lang="en-US"/>
              <a:t>Wisconsin: https://docs.legis.wisconsin.gov/2025</a:t>
            </a:r>
          </a:p>
          <a:p>
            <a:r>
              <a:rPr lang="en-US"/>
              <a:t>Wyoming: https://www.wyoleg.gov/Legislation/search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AECFF-783F-3F47-941B-815437A1C4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63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63C46-254F-248D-A3FE-400646984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F5EA42-7A5D-4FE7-32DE-62BDA80FDC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67F841-0D71-C467-969A-22CB71245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28:10-30:40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236EA-A48F-F364-34CE-C35D1AE477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3F251-6072-4B82-8B2F-23DB674DE5F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29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AECFF-783F-3F47-941B-815437A1C4B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8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F0205-8DB1-B853-C24C-13DFE0F28A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F7D540-5375-F4D1-00A5-4209E88121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09AE0-617C-2D18-A173-ACAACF7DA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26DF-07CB-F544-AF4C-BEB7FAAF5E0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F1D10-6631-7609-B55B-1B360FE25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89FBA-BAE2-2E1A-BFF0-3CBC30A9C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4370-C02A-5748-8012-95FA24638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5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27315-A951-3C3B-4F2A-C30B5D3A0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33704-4D92-3BE8-F45C-7706336F0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3AAE7-00E4-799D-5971-A593DA123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26DF-07CB-F544-AF4C-BEB7FAAF5E0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EA65B-E67A-B7E1-934E-20DC42B3A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37668-DEDC-6AFC-B8C5-717FF2EA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4370-C02A-5748-8012-95FA24638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43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799F1A-FDC1-63C7-8E21-76ABF81A86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B71FBC-606A-C422-D8AE-6F52E18CB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CB6F7-9460-9D11-DF3A-D00B4789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26DF-07CB-F544-AF4C-BEB7FAAF5E0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DA99C-C450-4E1B-7C92-E72F6366C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3C10A-0516-811F-40C5-F60636E4B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4370-C02A-5748-8012-95FA24638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83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E6EDD-23CB-F8AC-64E2-74068A7B0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1B8C7-8C83-111B-029C-B58B561D9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80656-16F4-75F6-700D-6F26C5840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26DF-07CB-F544-AF4C-BEB7FAAF5E0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79DC5-C714-3A36-C2BD-4794D8C54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36981-374C-942D-4CFF-21F9D5AF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4370-C02A-5748-8012-95FA24638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52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FF529-9962-BF34-7DB2-5E88ADC5B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45B29-D328-3D78-6833-20B40D385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6A2AA-CF27-F8EE-368A-418962524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26DF-07CB-F544-AF4C-BEB7FAAF5E0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5F716-C43A-6BD4-BF05-AA203917A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EA250-A949-02CD-F3AC-AFD1B8A6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4370-C02A-5748-8012-95FA24638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5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0AAF3-092F-A67A-B1B8-488537E77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36B6B-DA08-6EBC-06AD-80EF6B19D4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F59561-08EB-41F0-EA9A-6B356CB86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547FA-6ECF-4A50-3D02-4EA986E6E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26DF-07CB-F544-AF4C-BEB7FAAF5E0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A16B2-0B6E-5889-5062-4778B276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79426-B408-2841-7E7A-9B95E177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4370-C02A-5748-8012-95FA24638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17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186C5-78F2-2A1B-24AF-952911FA2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3D245-EDBB-3D34-CAC9-1509A0628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BC501-620C-33D6-0FE2-6B029D5B9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58850A-E412-CC0F-2FC9-501BF452E6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CACFA-5910-D5A8-9388-43193D7B5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FADB09-A718-A85B-0B1B-23E778F57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26DF-07CB-F544-AF4C-BEB7FAAF5E0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C5699-23F4-D97D-C712-D79E1DD6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23156D-2121-CF41-4004-C1D13295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4370-C02A-5748-8012-95FA24638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16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D4399-850F-1A62-060E-1EFE39447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530CF5-BD84-441A-C9F7-BF4B88731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26DF-07CB-F544-AF4C-BEB7FAAF5E0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85353-A321-C6C9-6C76-2BAAC6AF8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E42E8A-83B2-BE0C-4986-D9CA9A977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4370-C02A-5748-8012-95FA24638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74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399217-FBE0-AD83-87BA-375F51A5B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26DF-07CB-F544-AF4C-BEB7FAAF5E0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22ACC6-32CE-D6BD-E90A-7D51F5706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8C2B8-22AF-0B90-2E76-404E3E37B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4370-C02A-5748-8012-95FA24638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40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A55CC-8932-9927-506C-79903F4C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2D6BA-29B5-17AD-07D9-C60646C86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90B3D-1E91-9EF9-0F8A-0852D5994A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136D4F-18CB-23A9-7678-EB22CC37F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26DF-07CB-F544-AF4C-BEB7FAAF5E0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3749D-AE4B-60ED-6AB7-B5E40639F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0E772-B3D9-7641-A2D5-9E77E7812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4370-C02A-5748-8012-95FA24638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71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5374E-F40D-474D-82F0-7951305AC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CB72AE-014B-A2E0-E7E3-94D1E8C35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A2CB7-0923-E47C-25C2-B8DE3EC73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A06067-080D-2776-9AB6-A96CCEC42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26DF-07CB-F544-AF4C-BEB7FAAF5E0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E7EE6-A98C-7537-50DC-380536AEA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A5B8A-94B4-A201-9263-A2F02506D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4370-C02A-5748-8012-95FA24638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62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33441-7203-0998-91EC-0659BA4BA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91B15-8BBB-5BD1-C2DF-5958F4B81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6C6A9-6122-F476-4031-AA3E255DC4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2A26DF-07CB-F544-AF4C-BEB7FAAF5E0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92B8F-9DA9-012E-D2F8-9AEFC658DE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61A28-FFEC-FD6B-49A7-B6E7B3E58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AA4370-C02A-5748-8012-95FA24638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8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s.la.gov/legis/FindMyLegislators.asp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legis.la.gov/legis/BillSearch.aspx?sid=current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legislature.vermont.gov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iRFdxH-yS0" TargetMode="External"/><Relationship Id="rId2" Type="http://schemas.openxmlformats.org/officeDocument/2006/relationships/hyperlink" Target="https://tnga.granicus.com/player/clip/31770?view_id=775&amp;redirect=true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7BC80-C975-26A6-F738-69DF819D4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6156" y="535809"/>
            <a:ext cx="9144000" cy="2387600"/>
          </a:xfrm>
        </p:spPr>
        <p:txBody>
          <a:bodyPr/>
          <a:lstStyle/>
          <a:p>
            <a:r>
              <a:rPr lang="en-US" dirty="0"/>
              <a:t>Addressing Pediatric </a:t>
            </a:r>
            <a:br>
              <a:rPr lang="en-US" dirty="0"/>
            </a:br>
            <a:r>
              <a:rPr lang="en-US" dirty="0"/>
              <a:t>Firearm Injury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63F00C-7B25-C240-5931-D2F25DEA3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7011" y="3106711"/>
            <a:ext cx="9144000" cy="1655762"/>
          </a:xfrm>
        </p:spPr>
        <p:txBody>
          <a:bodyPr/>
          <a:lstStyle/>
          <a:p>
            <a:r>
              <a:rPr lang="en-US"/>
              <a:t>Modifiable Slides for Use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C0F309-EABC-C7BE-6D0F-EF18C3341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946" y="4188234"/>
            <a:ext cx="3328704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22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Safe Storage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25" y="2043484"/>
            <a:ext cx="10629291" cy="365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56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49" y="341904"/>
            <a:ext cx="11868911" cy="60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32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22" y="310101"/>
            <a:ext cx="11685304" cy="589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44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F077918-1377-6B00-E28E-CB427A598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793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Safe Gun Storage Saves Lives</a:t>
            </a:r>
            <a:br>
              <a:rPr lang="en-US" sz="4000" b="1">
                <a:solidFill>
                  <a:srgbClr val="FF0000"/>
                </a:solidFill>
              </a:rPr>
            </a:br>
            <a:r>
              <a:rPr lang="en-US" sz="2400" b="1"/>
              <a:t>Keep your Loved Ones Safe:  Store Firearms Securely</a:t>
            </a:r>
            <a:br>
              <a:rPr lang="en-US" sz="4000" b="1"/>
            </a:b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FA2C5F-7C10-DB9C-15B9-96EFA4CAA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152" y="1735413"/>
            <a:ext cx="10515600" cy="477511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Lock it up:  Use a gun safe, lockbox, or trigger lock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Keep it away from kids: Children are curious – store firearms unloaded and out of reach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Separate ammo: Store ammunition in a different locked location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Talk about it: Make sure everyone in your home knows the rules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3500" b="1" i="1"/>
              <a:t>Protect your family.  Prevent accidents.  Secure your firearm.</a:t>
            </a:r>
          </a:p>
        </p:txBody>
      </p:sp>
      <p:pic>
        <p:nvPicPr>
          <p:cNvPr id="31" name="Graphic 30" descr="Lock with solid fill">
            <a:extLst>
              <a:ext uri="{FF2B5EF4-FFF2-40B4-BE49-F238E27FC236}">
                <a16:creationId xmlns:a16="http://schemas.microsoft.com/office/drawing/2014/main" id="{CAFC5518-16C9-AC89-4231-BBECF5E06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304" y="1485129"/>
            <a:ext cx="715781" cy="715781"/>
          </a:xfrm>
          <a:prstGeom prst="rect">
            <a:avLst/>
          </a:prstGeom>
        </p:spPr>
      </p:pic>
      <p:pic>
        <p:nvPicPr>
          <p:cNvPr id="39" name="Graphic 38" descr="Rocking Horse with solid fill">
            <a:extLst>
              <a:ext uri="{FF2B5EF4-FFF2-40B4-BE49-F238E27FC236}">
                <a16:creationId xmlns:a16="http://schemas.microsoft.com/office/drawing/2014/main" id="{51B2B66B-CE47-29E3-E2FE-F4BC52CF10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7371" y="2419526"/>
            <a:ext cx="715781" cy="715781"/>
          </a:xfrm>
          <a:prstGeom prst="rect">
            <a:avLst/>
          </a:prstGeom>
        </p:spPr>
      </p:pic>
      <p:pic>
        <p:nvPicPr>
          <p:cNvPr id="41" name="Graphic 40" descr="Old Key with solid fill">
            <a:extLst>
              <a:ext uri="{FF2B5EF4-FFF2-40B4-BE49-F238E27FC236}">
                <a16:creationId xmlns:a16="http://schemas.microsoft.com/office/drawing/2014/main" id="{4BEE4D3F-331C-AAE8-FD81-18D050473A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677" y="3353923"/>
            <a:ext cx="645393" cy="645393"/>
          </a:xfrm>
          <a:prstGeom prst="rect">
            <a:avLst/>
          </a:prstGeom>
        </p:spPr>
      </p:pic>
      <p:pic>
        <p:nvPicPr>
          <p:cNvPr id="43" name="Graphic 42" descr="Chat bubble with solid fill">
            <a:extLst>
              <a:ext uri="{FF2B5EF4-FFF2-40B4-BE49-F238E27FC236}">
                <a16:creationId xmlns:a16="http://schemas.microsoft.com/office/drawing/2014/main" id="{A71161FD-7E71-C97D-7D98-AFEC7AF89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9997" y="4064980"/>
            <a:ext cx="770528" cy="77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51" y="173999"/>
            <a:ext cx="10515600" cy="1325563"/>
          </a:xfrm>
        </p:spPr>
        <p:txBody>
          <a:bodyPr/>
          <a:lstStyle/>
          <a:p>
            <a:pPr algn="ctr"/>
            <a:r>
              <a:rPr lang="en-US"/>
              <a:t>Initiate Conversations about Firearm Safety With Your Patients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28" t="796" r="2379"/>
          <a:stretch/>
        </p:blipFill>
        <p:spPr>
          <a:xfrm>
            <a:off x="3291840" y="1499562"/>
            <a:ext cx="5422789" cy="535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88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535A8-3485-804F-2AFB-0BAD7191E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Utilize resources to start the conversation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100EC-39D0-47E1-3783-3387E828A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Fliers (AAP) in your office / exam rooms</a:t>
            </a:r>
          </a:p>
          <a:p>
            <a:r>
              <a:rPr lang="en-US"/>
              <a:t>Work safe storage into your history and examination</a:t>
            </a:r>
          </a:p>
          <a:p>
            <a:r>
              <a:rPr lang="en-US"/>
              <a:t>Provide families with a resource – easy access</a:t>
            </a:r>
          </a:p>
          <a:p>
            <a:r>
              <a:rPr lang="en-US"/>
              <a:t>Engage in traumatic situations</a:t>
            </a:r>
          </a:p>
          <a:p>
            <a:r>
              <a:rPr lang="en-US"/>
              <a:t>Open the conversation – don’t pressure</a:t>
            </a:r>
          </a:p>
          <a:p>
            <a:r>
              <a:rPr lang="en-US"/>
              <a:t>Small efforts slowly lead to change </a:t>
            </a:r>
          </a:p>
        </p:txBody>
      </p:sp>
    </p:spTree>
    <p:extLst>
      <p:ext uri="{BB962C8B-B14F-4D97-AF65-F5344CB8AC3E}">
        <p14:creationId xmlns:p14="http://schemas.microsoft.com/office/powerpoint/2010/main" val="2745239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D66DD-700E-5278-3287-FFD6C0604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engagement – Utilize help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64735-00EF-FF31-59F1-07B3410B8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Enlist trauma programs to provide additional support and guidance</a:t>
            </a:r>
          </a:p>
          <a:p>
            <a:r>
              <a:rPr lang="en-US" dirty="0"/>
              <a:t>Most have required preventative safety initiatives</a:t>
            </a:r>
          </a:p>
          <a:p>
            <a:r>
              <a:rPr lang="en-US" dirty="0"/>
              <a:t>Can combine resources to reach patients and families in the acute hospital setting</a:t>
            </a:r>
          </a:p>
          <a:p>
            <a:r>
              <a:rPr lang="en-US" dirty="0"/>
              <a:t>Case management </a:t>
            </a:r>
          </a:p>
          <a:p>
            <a:r>
              <a:rPr lang="en-US" dirty="0"/>
              <a:t>Local community leaders:  engage and provide support to their local families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330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20F21-3B78-B96E-957B-76D1A4774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Lockbox Initiatives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D9969-EEF5-726A-9FA5-AD6AC008D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Trauma center and preventative safety grants </a:t>
            </a:r>
          </a:p>
          <a:p>
            <a:r>
              <a:rPr lang="en-US"/>
              <a:t>Buy lockboxes to provide to families at hospital</a:t>
            </a:r>
          </a:p>
          <a:p>
            <a:r>
              <a:rPr lang="en-US"/>
              <a:t>Education on safe storage to families</a:t>
            </a:r>
          </a:p>
          <a:p>
            <a:r>
              <a:rPr lang="en-US"/>
              <a:t>Some gun owners do not have just handguns </a:t>
            </a:r>
          </a:p>
          <a:p>
            <a:pPr lvl="1"/>
            <a:r>
              <a:rPr lang="en-US"/>
              <a:t>Consider alternatives to a lockbox to provide safe storage for larger guns</a:t>
            </a:r>
          </a:p>
          <a:p>
            <a:r>
              <a:rPr lang="en-US"/>
              <a:t>Stress importance of storing gun and ammunition in separate locked areas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6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4039D0-1D67-F528-1F37-58B43DBFC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898" y="503869"/>
            <a:ext cx="3868744" cy="48859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710E18-8D10-D3D3-22E9-26A929A93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23" y="110169"/>
            <a:ext cx="5077017" cy="2946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73B0F3-3130-1A0A-4467-BB4B30BD8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565" y="3057028"/>
            <a:ext cx="2465062" cy="3718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83EE62-C99A-A3D6-8BC0-E915DEB05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5543" y="3249823"/>
            <a:ext cx="4368883" cy="267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17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47BC9-B68F-18CB-4D08-88F06E7CF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Storage and Your State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5F504-E91B-A7D3-65F4-F0FA7F52F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058" y="1852529"/>
            <a:ext cx="5154721" cy="4486275"/>
          </a:xfrm>
        </p:spPr>
        <p:txBody>
          <a:bodyPr/>
          <a:lstStyle/>
          <a:p>
            <a:r>
              <a:rPr lang="en-US" dirty="0"/>
              <a:t>Know current legislation on safe storage</a:t>
            </a:r>
          </a:p>
          <a:p>
            <a:r>
              <a:rPr lang="en-US" dirty="0"/>
              <a:t>Engage with your local officials to promote safe storage laws</a:t>
            </a:r>
          </a:p>
          <a:p>
            <a:pPr lvl="1"/>
            <a:r>
              <a:rPr lang="en-US" dirty="0"/>
              <a:t>Dept. of Health resources</a:t>
            </a:r>
          </a:p>
          <a:p>
            <a:r>
              <a:rPr lang="en-US" dirty="0"/>
              <a:t>Utilize existing organizations to promote safe storage	</a:t>
            </a:r>
          </a:p>
          <a:p>
            <a:pPr lvl="1"/>
            <a:r>
              <a:rPr lang="en-US" dirty="0"/>
              <a:t>Project </a:t>
            </a:r>
            <a:r>
              <a:rPr lang="en-US" dirty="0" err="1"/>
              <a:t>ChildSafe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3EBAD-ECEF-CE26-9FD0-415EBDD70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921" y="2652765"/>
            <a:ext cx="5887580" cy="192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87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9563"/>
          <a:stretch/>
        </p:blipFill>
        <p:spPr>
          <a:xfrm>
            <a:off x="2171939" y="178882"/>
            <a:ext cx="7886460" cy="653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57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ADE0D6-ECCC-650E-C177-2FE164660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915" y="780108"/>
            <a:ext cx="8741281" cy="1271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80319D-AE7B-99E7-5AFD-60257DB95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19" y="2491257"/>
            <a:ext cx="9878075" cy="331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62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2FF4FA-2A79-52B5-6368-A318A2B3F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2945176"/>
            <a:ext cx="2878688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Your State and Firearm Storage Laws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E6C184-0178-CD9B-43C1-A91B66109B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837" b="27955"/>
          <a:stretch>
            <a:fillRect/>
          </a:stretch>
        </p:blipFill>
        <p:spPr>
          <a:xfrm>
            <a:off x="4837288" y="5681457"/>
            <a:ext cx="6553886" cy="103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FF5BAB-9F22-6032-61FF-403CA9BCF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211" y="141743"/>
            <a:ext cx="6300040" cy="549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6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45171-3770-7F52-EBC5-5C682F151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2F37E-1DEB-A223-5495-6F44C20D9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88" y="143744"/>
            <a:ext cx="10515600" cy="1325563"/>
          </a:xfrm>
        </p:spPr>
        <p:txBody>
          <a:bodyPr/>
          <a:lstStyle/>
          <a:p>
            <a:r>
              <a:rPr lang="en-US" sz="2000">
                <a:solidFill>
                  <a:srgbClr val="FF0000"/>
                </a:solidFill>
              </a:rPr>
              <a:t>**Edit for your state* </a:t>
            </a:r>
            <a:br>
              <a:rPr lang="en-US"/>
            </a:br>
            <a:r>
              <a:rPr lang="en-US"/>
              <a:t>Expanding Efforts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78722-CC5E-5628-E8D4-185C4C11B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163" y="1696857"/>
            <a:ext cx="10515600" cy="4617670"/>
          </a:xfrm>
        </p:spPr>
        <p:txBody>
          <a:bodyPr>
            <a:normAutofit/>
          </a:bodyPr>
          <a:lstStyle/>
          <a:p>
            <a:r>
              <a:rPr lang="en-US" dirty="0"/>
              <a:t>Engagement with local and state officials </a:t>
            </a:r>
          </a:p>
          <a:p>
            <a:pPr lvl="1"/>
            <a:r>
              <a:rPr lang="en-US" dirty="0"/>
              <a:t>KNOW YOUR LEGISLATORS</a:t>
            </a:r>
          </a:p>
          <a:p>
            <a:pPr lvl="1"/>
            <a:r>
              <a:rPr lang="en-US" dirty="0">
                <a:hlinkClick r:id="rId3"/>
              </a:rPr>
              <a:t>Find My Legislators - Louisiana State Legislature</a:t>
            </a:r>
            <a:r>
              <a:rPr lang="en-US" dirty="0"/>
              <a:t> ****</a:t>
            </a:r>
            <a:r>
              <a:rPr lang="en-US" dirty="0">
                <a:solidFill>
                  <a:srgbClr val="FF0000"/>
                </a:solidFill>
              </a:rPr>
              <a:t>edit to your state link</a:t>
            </a:r>
          </a:p>
          <a:p>
            <a:r>
              <a:rPr lang="en-US" dirty="0"/>
              <a:t>Educate on current statistics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Gun ownership is personal </a:t>
            </a:r>
            <a:r>
              <a:rPr lang="en-US" dirty="0"/>
              <a:t>– not trying to remove right to arms</a:t>
            </a:r>
          </a:p>
          <a:p>
            <a:pPr lvl="1"/>
            <a:r>
              <a:rPr lang="en-US" dirty="0"/>
              <a:t>Stress safe storage and education</a:t>
            </a:r>
          </a:p>
          <a:p>
            <a:r>
              <a:rPr lang="en-US" dirty="0"/>
              <a:t>Participate in local and state medical societies</a:t>
            </a:r>
          </a:p>
          <a:p>
            <a:pPr lvl="1"/>
            <a:r>
              <a:rPr lang="en-US" dirty="0"/>
              <a:t>LSMS – supports safe storage legislation, do not sell list, physician education on firearm injuries/deaths</a:t>
            </a:r>
          </a:p>
          <a:p>
            <a:r>
              <a:rPr lang="en-US" dirty="0"/>
              <a:t>Be prepared to testify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387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A50E6-8AFA-76E3-847E-95182A8A2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D83EA-670C-122A-F2AF-49F630CAD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2025 State Laws Adopted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B3C16-F037-EBFB-8AD7-8AF08A014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Search your state legislature to find bills related to gun safety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Find your state in the comment section, copy and paste URL</a:t>
            </a:r>
          </a:p>
          <a:p>
            <a:pPr lvl="1"/>
            <a:r>
              <a:rPr lang="en-US" dirty="0"/>
              <a:t>Search “gun” and/or “firearm safety” or “firearm storage”</a:t>
            </a:r>
          </a:p>
          <a:p>
            <a:pPr lvl="1"/>
            <a:r>
              <a:rPr lang="en-US" dirty="0"/>
              <a:t>Often under public safety legislation</a:t>
            </a:r>
          </a:p>
          <a:p>
            <a:pPr lvl="1"/>
            <a:endParaRPr lang="en-US" dirty="0"/>
          </a:p>
          <a:p>
            <a:r>
              <a:rPr lang="en-US" dirty="0"/>
              <a:t>Following slides as examples</a:t>
            </a:r>
          </a:p>
          <a:p>
            <a:pPr lvl="1"/>
            <a:r>
              <a:rPr lang="en-US" dirty="0"/>
              <a:t>Each state legislature is slightly different</a:t>
            </a:r>
          </a:p>
          <a:p>
            <a:pPr lvl="1"/>
            <a:r>
              <a:rPr lang="en-US" dirty="0"/>
              <a:t>Can see status of bill </a:t>
            </a:r>
          </a:p>
          <a:p>
            <a:pPr lvl="2"/>
            <a:r>
              <a:rPr lang="en-US" dirty="0"/>
              <a:t>In Committee, Passed, Failed</a:t>
            </a:r>
          </a:p>
          <a:p>
            <a:pPr lvl="2"/>
            <a:r>
              <a:rPr lang="en-US" dirty="0"/>
              <a:t>Legislators responsible:  good contacts to engage in conversations for gun safety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352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877C15-3F9C-3FC3-5AD1-AA08105552B1}"/>
              </a:ext>
            </a:extLst>
          </p:cNvPr>
          <p:cNvSpPr txBox="1"/>
          <p:nvPr/>
        </p:nvSpPr>
        <p:spPr>
          <a:xfrm>
            <a:off x="2507954" y="543665"/>
            <a:ext cx="71760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hlinkClick r:id="rId2"/>
              </a:rPr>
              <a:t>Bill Search - Louisiana State Legislature</a:t>
            </a:r>
            <a:endParaRPr lang="en-US" sz="2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AC49D-3C07-6BCC-C220-D74787D94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516" y="1318744"/>
            <a:ext cx="8818623" cy="530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65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02DBE-2B8F-81EC-9D8A-C79BD9834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155" y="351449"/>
            <a:ext cx="6207381" cy="4976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2A4C67-4C24-1A3C-B2AB-38A7F49775A7}"/>
              </a:ext>
            </a:extLst>
          </p:cNvPr>
          <p:cNvSpPr txBox="1"/>
          <p:nvPr/>
        </p:nvSpPr>
        <p:spPr>
          <a:xfrm>
            <a:off x="326952" y="351449"/>
            <a:ext cx="52338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Search your state legislature to find bills related to gun safety</a:t>
            </a:r>
          </a:p>
          <a:p>
            <a:pPr lvl="1"/>
            <a:r>
              <a:rPr lang="en-US" sz="2000"/>
              <a:t>Louisiana 2025 Legislature “bill search”</a:t>
            </a:r>
          </a:p>
          <a:p>
            <a:pPr lvl="1"/>
            <a:r>
              <a:rPr lang="en-US" sz="2000"/>
              <a:t>Search: “gun”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4B9DC8-B0F0-88C6-184F-FA7C39888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52" y="2645335"/>
            <a:ext cx="6913820" cy="351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76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251C5B-5A8E-934F-3DED-088566FA9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88" y="735720"/>
            <a:ext cx="11415824" cy="50037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042D3-B208-2B0E-7A36-6EC771FF8A5E}"/>
              </a:ext>
            </a:extLst>
          </p:cNvPr>
          <p:cNvSpPr txBox="1"/>
          <p:nvPr/>
        </p:nvSpPr>
        <p:spPr>
          <a:xfrm>
            <a:off x="2054298" y="6043940"/>
            <a:ext cx="9067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hlinkClick r:id="rId3"/>
              </a:rPr>
              <a:t>Home | Vermont General Assembly | Vermont Legislature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64727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10669-0CC4-E9E8-87B2-5D5F56460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329" y="214793"/>
            <a:ext cx="5564895" cy="58723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FDB30-24C0-4289-5748-83E728E491E8}"/>
              </a:ext>
            </a:extLst>
          </p:cNvPr>
          <p:cNvSpPr txBox="1">
            <a:spLocks/>
          </p:cNvSpPr>
          <p:nvPr/>
        </p:nvSpPr>
        <p:spPr>
          <a:xfrm>
            <a:off x="434162" y="326433"/>
            <a:ext cx="5275522" cy="147046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Search your state legislature to find bills related to gun safety</a:t>
            </a:r>
          </a:p>
          <a:p>
            <a:pPr lvl="1"/>
            <a:r>
              <a:rPr lang="en-US"/>
              <a:t>Vermont Legislature “bill search”</a:t>
            </a:r>
          </a:p>
          <a:p>
            <a:pPr lvl="1"/>
            <a:r>
              <a:rPr lang="en-US"/>
              <a:t>Search: “gun”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/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0D952B-4B47-130D-E419-605D4FBE2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45" y="2658141"/>
            <a:ext cx="559427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7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CA3CF1-18F8-4AB8-600E-3B818D2E5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649" y="234747"/>
            <a:ext cx="5389490" cy="6549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F0BB5-315D-F8CA-3DF7-E6BD29586213}"/>
              </a:ext>
            </a:extLst>
          </p:cNvPr>
          <p:cNvSpPr txBox="1"/>
          <p:nvPr/>
        </p:nvSpPr>
        <p:spPr>
          <a:xfrm>
            <a:off x="244465" y="3509634"/>
            <a:ext cx="60977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F0502020204030204" pitchFamily="34" charset="0"/>
              </a:rPr>
              <a:t>"The legislation we celebrate today is not about taking things away from people – it's about mandating simple protections that will save lives. Because too often guns end up in the hands of those who can't understand the power of the object they hold," </a:t>
            </a:r>
            <a:r>
              <a:rPr lang="en-US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said Illinois Lt. Governor Juliana Stratton.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29E33-B241-D61D-D615-5434047CFCE9}"/>
              </a:ext>
            </a:extLst>
          </p:cNvPr>
          <p:cNvSpPr txBox="1"/>
          <p:nvPr/>
        </p:nvSpPr>
        <p:spPr>
          <a:xfrm>
            <a:off x="244465" y="1064469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sng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SB 0008 - Improving Safe Gun Storage Requirements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AE4DDE-75B5-9A62-7217-68076934492E}"/>
              </a:ext>
            </a:extLst>
          </p:cNvPr>
          <p:cNvSpPr txBox="1"/>
          <p:nvPr/>
        </p:nvSpPr>
        <p:spPr>
          <a:xfrm>
            <a:off x="244465" y="1495060"/>
            <a:ext cx="60987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 Safe Gun Storage Act, co-sponsored by Sen. Laura Ellman and Rep. Maura Hirschauer, strengthens Illinois’ firearm storage law to further prevent access to firearms for children, at-risk individuals, and individuals prohibited from firearm use.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129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5B5BF-16F6-94FC-6078-979EDED0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81" y="382239"/>
            <a:ext cx="12274899" cy="1282805"/>
          </a:xfrm>
        </p:spPr>
        <p:txBody>
          <a:bodyPr/>
          <a:lstStyle/>
          <a:p>
            <a:r>
              <a:rPr lang="en-US" dirty="0"/>
              <a:t>Local opportunities: Higher education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AFA41-8633-4EBE-CDD2-678E8EAD3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669" y="1953656"/>
            <a:ext cx="4000500" cy="2665988"/>
          </a:xfrm>
        </p:spPr>
        <p:txBody>
          <a:bodyPr/>
          <a:lstStyle/>
          <a:p>
            <a:r>
              <a:rPr lang="en-US" dirty="0"/>
              <a:t>Many universities recognize firearm injury prevention as a public health initiative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291E01-604F-0143-1E27-0DEA2AE08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6619"/>
            <a:ext cx="4838700" cy="109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DAE8C6-CED3-173C-1296-E701B731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2518"/>
            <a:ext cx="10348988" cy="6585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9BB2E-6924-70F0-DF9C-191D48731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45983"/>
            <a:ext cx="5480331" cy="10385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D0B67E-3F48-9ECB-3BFB-9F7F3A5F7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515" y="2984529"/>
            <a:ext cx="4305300" cy="233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29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61" y="346547"/>
            <a:ext cx="11976126" cy="598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01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17F17-5574-0F5C-3DA4-9DF9872F5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opportunities: State dept. of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BC83F-4E27-8B3F-D584-0F9E9A5D0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851" y="1597688"/>
            <a:ext cx="7931201" cy="1738312"/>
          </a:xfrm>
        </p:spPr>
        <p:txBody>
          <a:bodyPr>
            <a:normAutofit/>
          </a:bodyPr>
          <a:lstStyle/>
          <a:p>
            <a:r>
              <a:rPr lang="en-US" dirty="0"/>
              <a:t>Source for state statistics on gun violence</a:t>
            </a:r>
          </a:p>
          <a:p>
            <a:r>
              <a:rPr lang="en-US" dirty="0"/>
              <a:t>Engage with initiatives for safe storage of firearms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30C21-8F25-C4A0-9B33-CD1E70A8E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925" y="1919653"/>
            <a:ext cx="3116807" cy="813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C88E51-9176-1AAF-FB20-C1D1AA0E6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7974" y="2732733"/>
            <a:ext cx="340871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F4C796-0364-52A2-75FD-71E7D89A5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61" y="3531785"/>
            <a:ext cx="6880808" cy="296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5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8A642-706A-0BCC-9F78-51B82EE6B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Share Our Stories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768BE-AA10-F71F-4C8C-E6B72BBFF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NOT the all-encompassing experts on firearms</a:t>
            </a:r>
          </a:p>
          <a:p>
            <a:r>
              <a:rPr lang="en-US" dirty="0"/>
              <a:t>HOWEVER: we have all witnessed the effects of firearms </a:t>
            </a:r>
          </a:p>
          <a:p>
            <a:pPr lvl="1"/>
            <a:r>
              <a:rPr lang="en-US" dirty="0"/>
              <a:t>Speak up: Institution, Local, State</a:t>
            </a:r>
          </a:p>
          <a:p>
            <a:pPr lvl="1"/>
            <a:r>
              <a:rPr lang="en-US" dirty="0"/>
              <a:t>Share your stories</a:t>
            </a:r>
          </a:p>
          <a:p>
            <a:r>
              <a:rPr lang="en-US" dirty="0"/>
              <a:t>Testify to your legislators</a:t>
            </a:r>
          </a:p>
          <a:p>
            <a:pPr lvl="1"/>
            <a:r>
              <a:rPr lang="en-US" dirty="0"/>
              <a:t>Need a connection to understand the importance</a:t>
            </a:r>
          </a:p>
          <a:p>
            <a:pPr lvl="1"/>
            <a:r>
              <a:rPr lang="en-US" dirty="0"/>
              <a:t>Be the voice to protect our children</a:t>
            </a:r>
          </a:p>
          <a:p>
            <a:pPr lvl="1"/>
            <a:r>
              <a:rPr lang="en-US" dirty="0">
                <a:hlinkClick r:id="rId2"/>
              </a:rPr>
              <a:t>https://tnga.granicus.com/player/clip/31770?view_id=775&amp;redirect=true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https://youtu.be/3iRFdxH-yS0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537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A2B46-E1DB-EAEE-E271-7243235ED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2DAAA-7268-5195-609D-7FF2124C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211" y="5532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2000"/>
              <a:t>https://tnga.granicus.com/player/clip/31770?view_id=775&amp;redirect=true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AA29F3-4CAB-C107-A823-73D75F0E3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21" y="112176"/>
            <a:ext cx="11666761" cy="56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97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9D61-39D3-BAC7-0D4D-4743AAF01A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5761" y="0"/>
            <a:ext cx="10515600" cy="1325563"/>
          </a:xfrm>
        </p:spPr>
        <p:txBody>
          <a:bodyPr/>
          <a:lstStyle/>
          <a:p>
            <a:pPr algn="ctr"/>
            <a:r>
              <a:rPr lang="en-US"/>
              <a:t>Additional Resources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58654F-DDB3-374B-6077-474A7283A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59" y="1099531"/>
            <a:ext cx="10577482" cy="542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37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292177"/>
            <a:ext cx="10515600" cy="1325563"/>
          </a:xfrm>
        </p:spPr>
        <p:txBody>
          <a:bodyPr/>
          <a:lstStyle/>
          <a:p>
            <a:pPr algn="ctr"/>
            <a:r>
              <a:rPr lang="en-US"/>
              <a:t>In practice injury prevention initiatives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C85790FF-F4F1-576C-A02F-4FB82B51F7BB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6006769" y="1690688"/>
          <a:ext cx="50800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231" y="1373389"/>
            <a:ext cx="4191566" cy="498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04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Why not firearm safety initiatives?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9E71D89-3634-EC33-7776-6884076BF9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414435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4805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339" y="-159661"/>
            <a:ext cx="10515600" cy="1325563"/>
          </a:xfrm>
        </p:spPr>
        <p:txBody>
          <a:bodyPr/>
          <a:lstStyle/>
          <a:p>
            <a:pPr algn="ctr"/>
            <a:r>
              <a:rPr lang="en-US"/>
              <a:t>The Problem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565" y="1886040"/>
            <a:ext cx="4115374" cy="34675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81" y="1022711"/>
            <a:ext cx="4525006" cy="568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18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0B62D-C8E6-0075-201B-9E9CB507C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11" y="296898"/>
            <a:ext cx="10269954" cy="3949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C5AAE1-551B-42C6-BB18-EFC56A5D3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307" y="4169227"/>
            <a:ext cx="7316118" cy="25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03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395" y="222002"/>
            <a:ext cx="10515600" cy="1325563"/>
          </a:xfrm>
        </p:spPr>
        <p:txBody>
          <a:bodyPr/>
          <a:lstStyle/>
          <a:p>
            <a:pPr algn="ctr"/>
            <a:r>
              <a:rPr lang="en-US"/>
              <a:t>The Possible Causes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84" y="1415332"/>
            <a:ext cx="10417281" cy="494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54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412" y="1767850"/>
            <a:ext cx="9000876" cy="495810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Common American Narrative Solutions</a:t>
            </a:r>
          </a:p>
        </p:txBody>
      </p:sp>
    </p:spTree>
    <p:extLst>
      <p:ext uri="{BB962C8B-B14F-4D97-AF65-F5344CB8AC3E}">
        <p14:creationId xmlns:p14="http://schemas.microsoft.com/office/powerpoint/2010/main" val="3747827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2096</Words>
  <Application>Microsoft Office PowerPoint</Application>
  <PresentationFormat>Widescreen</PresentationFormat>
  <Paragraphs>226</Paragraphs>
  <Slides>33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Aptos</vt:lpstr>
      <vt:lpstr>Aptos Display</vt:lpstr>
      <vt:lpstr>Arial</vt:lpstr>
      <vt:lpstr>Calibri</vt:lpstr>
      <vt:lpstr>Open Sans</vt:lpstr>
      <vt:lpstr>Office Theme</vt:lpstr>
      <vt:lpstr>Addressing Pediatric  Firearm Injury</vt:lpstr>
      <vt:lpstr>PowerPoint Presentation</vt:lpstr>
      <vt:lpstr>PowerPoint Presentation</vt:lpstr>
      <vt:lpstr>In practice injury prevention initiatives</vt:lpstr>
      <vt:lpstr>Why not firearm safety initiatives?</vt:lpstr>
      <vt:lpstr>The Problem</vt:lpstr>
      <vt:lpstr>PowerPoint Presentation</vt:lpstr>
      <vt:lpstr>The Possible Causes</vt:lpstr>
      <vt:lpstr>Common American Narrative Solutions</vt:lpstr>
      <vt:lpstr>Safe Storage</vt:lpstr>
      <vt:lpstr>PowerPoint Presentation</vt:lpstr>
      <vt:lpstr>PowerPoint Presentation</vt:lpstr>
      <vt:lpstr>Safe Gun Storage Saves Lives Keep your Loved Ones Safe:  Store Firearms Securely </vt:lpstr>
      <vt:lpstr>Initiate Conversations about Firearm Safety With Your Patients</vt:lpstr>
      <vt:lpstr>Utilize resources to start the conversation</vt:lpstr>
      <vt:lpstr>Local engagement – Utilize help  </vt:lpstr>
      <vt:lpstr>Lockbox Initiatives </vt:lpstr>
      <vt:lpstr>PowerPoint Presentation</vt:lpstr>
      <vt:lpstr>Safe Storage and Your State </vt:lpstr>
      <vt:lpstr>PowerPoint Presentation</vt:lpstr>
      <vt:lpstr>Your State and Firearm Storage Laws</vt:lpstr>
      <vt:lpstr>**Edit for your state*  Expanding Efforts </vt:lpstr>
      <vt:lpstr>2025 State Laws Adopted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 opportunities: Higher education engagement</vt:lpstr>
      <vt:lpstr>Local opportunities: State dept. of health</vt:lpstr>
      <vt:lpstr>Share Our Stories </vt:lpstr>
      <vt:lpstr>https://tnga.granicus.com/player/clip/31770?view_id=775&amp;redirect=true</vt:lpstr>
      <vt:lpstr>Additional Resources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Addressing Pediatric  Firearm Injury</dc:title>
  <dc:creator>Notarianni, Christina</dc:creator>
  <cp:lastModifiedBy>Christy Gill</cp:lastModifiedBy>
  <cp:revision>3</cp:revision>
  <dcterms:created xsi:type="dcterms:W3CDTF">2025-07-03T16:42:45Z</dcterms:created>
  <dcterms:modified xsi:type="dcterms:W3CDTF">2025-10-16T14:58:05Z</dcterms:modified>
</cp:coreProperties>
</file>